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rts/chart7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8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9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84" r:id="rId3"/>
    <p:sldId id="257" r:id="rId4"/>
    <p:sldId id="287" r:id="rId5"/>
    <p:sldId id="293" r:id="rId6"/>
    <p:sldId id="297" r:id="rId7"/>
    <p:sldId id="298" r:id="rId8"/>
    <p:sldId id="288" r:id="rId9"/>
    <p:sldId id="299" r:id="rId10"/>
    <p:sldId id="302" r:id="rId11"/>
    <p:sldId id="289" r:id="rId12"/>
    <p:sldId id="303" r:id="rId13"/>
    <p:sldId id="304" r:id="rId14"/>
    <p:sldId id="290" r:id="rId15"/>
    <p:sldId id="300" r:id="rId16"/>
    <p:sldId id="305" r:id="rId17"/>
    <p:sldId id="291" r:id="rId18"/>
    <p:sldId id="301" r:id="rId19"/>
    <p:sldId id="308" r:id="rId20"/>
    <p:sldId id="310" r:id="rId21"/>
  </p:sldIdLst>
  <p:sldSz cx="12192000" cy="6858000"/>
  <p:notesSz cx="6858000" cy="9144000"/>
  <p:defaultTextStyle>
    <a:defPPr rtl="0">
      <a:defRPr lang="sl-S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3D34"/>
    <a:srgbClr val="FF3399"/>
    <a:srgbClr val="4F99F3"/>
    <a:srgbClr val="6BA9F5"/>
    <a:srgbClr val="93B37D"/>
    <a:srgbClr val="6AA342"/>
    <a:srgbClr val="7A0D10"/>
    <a:srgbClr val="DB3438"/>
    <a:srgbClr val="DDDCD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706" autoAdjust="0"/>
  </p:normalViewPr>
  <p:slideViewPr>
    <p:cSldViewPr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87" d="100"/>
          <a:sy n="87" d="100"/>
        </p:scale>
        <p:origin x="283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s-acer\Acer\Acer-Delo\07_Studije\CPS\2024_OCPS\&#352;kocjan\D_Analiza%20obstoje&#269;ega%20stanja\D3_podatki%20za%20analizo%20stanja\ankete\ankete_zaposleni\potovalne_navade_zaposlenih_analiz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s-acer\Acer\Acer-Delo\07_Studije\CPS\2024_OCPS\&#352;kocjan\D_Analiza%20obstoje&#269;ega%20stanja\D3_podatki%20za%20analizo%20stanja\ankete\ankete_zaposleni\potovalne_navade_zaposlenih_analiza.xlsx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s-acer\Acer\Acer-Delo\07_Studije\CPS\2024_OCPS\&#352;kocjan\D_Analiza%20obstoje&#269;ega%20stanja\D3_podatki%20za%20analizo%20stanja\ankete\anketa_O&#352;\Rezultati_ankete_v_O&#352;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\\s-acer\Acer\Acer-Delo\07_Studije\CPS\2024_OCPS\&#352;kocjan\D_Analiza%20obstoje&#269;ega%20stanja\D3_podatki%20za%20analizo%20stanja\ankete\ankete_zaposleni\potovalne_navade_zaposlenih_analiza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s-acer\Acer\Acer-Delo\07_Studije\CPS\2024_OCPS\&#352;kocjan\D_Analiza%20obstoje&#269;ega%20stanja\D3_podatki%20za%20analizo%20stanja\ankete\ankete_zaposleni\potovalne_navade_zaposlenih_analiza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s-acer\Acer\Acer-Delo\07_Studije\CPS\2024_OCPS\&#352;kocjan\D_Analiza%20obstoje&#269;ega%20stanja\D3_podatki%20za%20analizo%20stanja\ankete\anketa_O&#352;\Rezultati_ankete_v_O&#352;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\\s-acer\Acer\Acer-Delo\07_Studije\CPS\2024_OCPS\&#352;kocjan\D_Analiza%20obstoje&#269;ega%20stanja\D3_podatki%20za%20analizo%20stanja\ankete\anketa_O&#352;\Rezultati_ankete_v_O&#352;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\\s-acer\Acer\Acer-Delo\07_Studije\CPS\2024_OCPS\&#352;kocjan\D_Analiza%20obstoje&#269;ega%20stanja\D3_podatki%20za%20analizo%20stanja\ankete\ankete_zaposleni\potovalne_navade_zaposlenih_analiz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313D34"/>
                </a:solidFill>
                <a:latin typeface="+mn-lt"/>
                <a:ea typeface="+mn-ea"/>
                <a:cs typeface="+mn-cs"/>
              </a:defRPr>
            </a:pPr>
            <a:r>
              <a:rPr lang="sl-SI" sz="1400" b="0">
                <a:solidFill>
                  <a:srgbClr val="313D34"/>
                </a:solidFill>
              </a:rPr>
              <a:t>Dolžine poti na delo </a:t>
            </a:r>
            <a:endParaRPr lang="en-US" sz="1400" b="0">
              <a:solidFill>
                <a:srgbClr val="313D34"/>
              </a:solidFill>
            </a:endParaRPr>
          </a:p>
        </c:rich>
      </c:tx>
      <c:layout>
        <c:manualLayout>
          <c:xMode val="edge"/>
          <c:yMode val="edge"/>
          <c:x val="0.18577868367908063"/>
          <c:y val="2.958238064091741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rgbClr val="313D34"/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0.11395387981821245"/>
          <c:y val="0.16296793735802786"/>
          <c:w val="0.77209224036357516"/>
          <c:h val="0.48828607606258978"/>
        </c:manualLayout>
      </c:layout>
      <c:pieChart>
        <c:varyColors val="1"/>
        <c:ser>
          <c:idx val="0"/>
          <c:order val="0"/>
          <c:tx>
            <c:strRef>
              <c:f>SKUPAJ!$P$21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421C-4E0A-A75A-919D42F29BA1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421C-4E0A-A75A-919D42F29BA1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421C-4E0A-A75A-919D42F29BA1}"/>
              </c:ext>
            </c:extLst>
          </c:dPt>
          <c:dPt>
            <c:idx val="3"/>
            <c:bubble3D val="0"/>
            <c:spPr>
              <a:solidFill>
                <a:srgbClr val="AA72D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421C-4E0A-A75A-919D42F29BA1}"/>
              </c:ext>
            </c:extLst>
          </c:dPt>
          <c:dPt>
            <c:idx val="4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421C-4E0A-A75A-919D42F29BA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313D34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SKUPAJ!$O$22:$O$26</c:f>
              <c:strCache>
                <c:ptCount val="5"/>
                <c:pt idx="0">
                  <c:v>manj kot 2 km</c:v>
                </c:pt>
                <c:pt idx="1">
                  <c:v>2 - 5 km</c:v>
                </c:pt>
                <c:pt idx="2">
                  <c:v>5 - 10 km</c:v>
                </c:pt>
                <c:pt idx="3">
                  <c:v>10 - 30 km </c:v>
                </c:pt>
                <c:pt idx="4">
                  <c:v>več kot 30 km</c:v>
                </c:pt>
              </c:strCache>
            </c:strRef>
          </c:cat>
          <c:val>
            <c:numRef>
              <c:f>SKUPAJ!$P$22:$P$26</c:f>
              <c:numCache>
                <c:formatCode>0.0%</c:formatCode>
                <c:ptCount val="5"/>
                <c:pt idx="0">
                  <c:v>8.1081081081081086E-2</c:v>
                </c:pt>
                <c:pt idx="1">
                  <c:v>0.20270270270270271</c:v>
                </c:pt>
                <c:pt idx="2">
                  <c:v>0.13513513513513514</c:v>
                </c:pt>
                <c:pt idx="3">
                  <c:v>0.41891891891891891</c:v>
                </c:pt>
                <c:pt idx="4">
                  <c:v>0.16216216216216217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421C-4E0A-A75A-919D42F29BA1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21961800152263"/>
          <c:y val="0.69938291619847315"/>
          <c:w val="0.65560727165044164"/>
          <c:h val="0.14383046640466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313D34"/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313D34"/>
                </a:solidFill>
                <a:latin typeface="+mn-lt"/>
                <a:ea typeface="+mn-ea"/>
                <a:cs typeface="+mn-cs"/>
              </a:defRPr>
            </a:pPr>
            <a:r>
              <a:rPr lang="sl-SI">
                <a:solidFill>
                  <a:srgbClr val="313D34"/>
                </a:solidFill>
              </a:rPr>
              <a:t>Delež uporabe potovalnih načinov za poti na delo</a:t>
            </a:r>
            <a:endParaRPr lang="en-US">
              <a:solidFill>
                <a:srgbClr val="313D34"/>
              </a:solidFill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632830568422074"/>
          <c:y val="0.18209459662333163"/>
          <c:w val="0.56367388285917908"/>
          <c:h val="0.48747911295009339"/>
        </c:manualLayout>
      </c:layout>
      <c:pieChart>
        <c:varyColors val="1"/>
        <c:ser>
          <c:idx val="1"/>
          <c:order val="0"/>
          <c:tx>
            <c:strRef>
              <c:f>SKUPAJ!$P$7</c:f>
              <c:strCache>
                <c:ptCount val="1"/>
                <c:pt idx="0">
                  <c:v>Prihodi (delež)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1-AE6B-42E4-A418-AA42D39CCE36}"/>
              </c:ext>
            </c:extLst>
          </c:dPt>
          <c:dPt>
            <c:idx val="1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3-AE6B-42E4-A418-AA42D39CCE36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1F-AE6B-42E4-A418-AA42D39CCE36}"/>
              </c:ext>
            </c:extLst>
          </c:dPt>
          <c:dPt>
            <c:idx val="3"/>
            <c:bubble3D val="0"/>
            <c:spPr>
              <a:solidFill>
                <a:srgbClr val="FF9900"/>
              </a:solidFill>
            </c:spPr>
            <c:extLst>
              <c:ext xmlns:c16="http://schemas.microsoft.com/office/drawing/2014/chart" uri="{C3380CC4-5D6E-409C-BE32-E72D297353CC}">
                <c16:uniqueId val="{00000005-AE6B-42E4-A418-AA42D39CCE36}"/>
              </c:ext>
            </c:extLst>
          </c:dPt>
          <c:dPt>
            <c:idx val="4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1E-AE6B-42E4-A418-AA42D39CCE36}"/>
              </c:ext>
            </c:extLst>
          </c:dPt>
          <c:dPt>
            <c:idx val="5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7-AE6B-42E4-A418-AA42D39CCE36}"/>
              </c:ext>
            </c:extLst>
          </c:dPt>
          <c:dPt>
            <c:idx val="6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9-AE6B-42E4-A418-AA42D39CCE36}"/>
              </c:ext>
            </c:extLst>
          </c:dPt>
          <c:dPt>
            <c:idx val="7"/>
            <c:bubble3D val="0"/>
            <c:spPr>
              <a:solidFill>
                <a:srgbClr val="FF3399"/>
              </a:solidFill>
            </c:spPr>
            <c:extLst>
              <c:ext xmlns:c16="http://schemas.microsoft.com/office/drawing/2014/chart" uri="{C3380CC4-5D6E-409C-BE32-E72D297353CC}">
                <c16:uniqueId val="{0000000B-AE6B-42E4-A418-AA42D39CCE3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rgbClr val="313D34"/>
                    </a:solidFill>
                  </a:defRPr>
                </a:pPr>
                <a:endParaRPr lang="sl-SI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SKUPAJ!$O$8:$O$15</c:f>
              <c:strCache>
                <c:ptCount val="8"/>
                <c:pt idx="0">
                  <c:v>Hoja (tudi skiro, rolerji, kotalke ali rolka)</c:v>
                </c:pt>
                <c:pt idx="1">
                  <c:v>Kolo (tudi e-kolo in e-skiro)</c:v>
                </c:pt>
                <c:pt idx="2">
                  <c:v>Javni prevoz - avtobus </c:v>
                </c:pt>
                <c:pt idx="3">
                  <c:v>Javni prevoz - vlak </c:v>
                </c:pt>
                <c:pt idx="4">
                  <c:v>Avtomobil (sopotnik) </c:v>
                </c:pt>
                <c:pt idx="5">
                  <c:v>Avtomobil (voznik, pripeljem tudi sopotnika/-e)</c:v>
                </c:pt>
                <c:pt idx="6">
                  <c:v>Avtomobil (le voznik) </c:v>
                </c:pt>
                <c:pt idx="7">
                  <c:v>Drugi potovalni načini </c:v>
                </c:pt>
              </c:strCache>
            </c:strRef>
          </c:cat>
          <c:val>
            <c:numRef>
              <c:f>SKUPAJ!$P$8:$P$15</c:f>
              <c:numCache>
                <c:formatCode>0.0%</c:formatCode>
                <c:ptCount val="8"/>
                <c:pt idx="0">
                  <c:v>6.0869565217391307E-2</c:v>
                </c:pt>
                <c:pt idx="1">
                  <c:v>5.2173913043478258E-2</c:v>
                </c:pt>
                <c:pt idx="2">
                  <c:v>8.6956521739130436E-3</c:v>
                </c:pt>
                <c:pt idx="3">
                  <c:v>0</c:v>
                </c:pt>
                <c:pt idx="4">
                  <c:v>0.14782608695652175</c:v>
                </c:pt>
                <c:pt idx="5">
                  <c:v>0.13043478260869565</c:v>
                </c:pt>
                <c:pt idx="6">
                  <c:v>0.6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AE6B-42E4-A418-AA42D39CCE36}"/>
            </c:ext>
          </c:extLst>
        </c:ser>
        <c:ser>
          <c:idx val="0"/>
          <c:order val="1"/>
          <c:tx>
            <c:strRef>
              <c:f>SKUPAJ!$P$7</c:f>
              <c:strCache>
                <c:ptCount val="1"/>
                <c:pt idx="0">
                  <c:v>Prihodi (delež)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E-AE6B-42E4-A418-AA42D39CCE36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0-AE6B-42E4-A418-AA42D39CCE3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AE6B-42E4-A418-AA42D39CCE36}"/>
              </c:ext>
            </c:extLst>
          </c:dPt>
          <c:dPt>
            <c:idx val="3"/>
            <c:bubble3D val="0"/>
            <c:spPr>
              <a:solidFill>
                <a:srgbClr val="FF99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AE6B-42E4-A418-AA42D39CCE36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6-AE6B-42E4-A418-AA42D39CCE36}"/>
              </c:ext>
            </c:extLst>
          </c:dPt>
          <c:dPt>
            <c:idx val="5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8-AE6B-42E4-A418-AA42D39CCE36}"/>
              </c:ext>
            </c:extLst>
          </c:dPt>
          <c:dPt>
            <c:idx val="6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A-AE6B-42E4-A418-AA42D39CCE36}"/>
              </c:ext>
            </c:extLst>
          </c:dPt>
          <c:dPt>
            <c:idx val="7"/>
            <c:bubble3D val="0"/>
            <c:spPr>
              <a:solidFill>
                <a:srgbClr val="9900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C-AE6B-42E4-A418-AA42D39CCE36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SKUPAJ!$O$8:$O$15</c:f>
              <c:strCache>
                <c:ptCount val="8"/>
                <c:pt idx="0">
                  <c:v>Hoja (tudi skiro, rolerji, kotalke ali rolka)</c:v>
                </c:pt>
                <c:pt idx="1">
                  <c:v>Kolo (tudi e-kolo in e-skiro)</c:v>
                </c:pt>
                <c:pt idx="2">
                  <c:v>Javni prevoz - avtobus </c:v>
                </c:pt>
                <c:pt idx="3">
                  <c:v>Javni prevoz - vlak </c:v>
                </c:pt>
                <c:pt idx="4">
                  <c:v>Avtomobil (sopotnik) </c:v>
                </c:pt>
                <c:pt idx="5">
                  <c:v>Avtomobil (voznik, pripeljem tudi sopotnika/-e)</c:v>
                </c:pt>
                <c:pt idx="6">
                  <c:v>Avtomobil (le voznik) </c:v>
                </c:pt>
                <c:pt idx="7">
                  <c:v>Drugi potovalni načini </c:v>
                </c:pt>
              </c:strCache>
            </c:strRef>
          </c:cat>
          <c:val>
            <c:numRef>
              <c:f>SKUPAJ!$P$8:$P$15</c:f>
              <c:numCache>
                <c:formatCode>0.0%</c:formatCode>
                <c:ptCount val="8"/>
                <c:pt idx="0">
                  <c:v>6.0869565217391307E-2</c:v>
                </c:pt>
                <c:pt idx="1">
                  <c:v>5.2173913043478258E-2</c:v>
                </c:pt>
                <c:pt idx="2">
                  <c:v>8.6956521739130436E-3</c:v>
                </c:pt>
                <c:pt idx="3">
                  <c:v>0</c:v>
                </c:pt>
                <c:pt idx="4">
                  <c:v>0.14782608695652175</c:v>
                </c:pt>
                <c:pt idx="5">
                  <c:v>0.13043478260869565</c:v>
                </c:pt>
                <c:pt idx="6">
                  <c:v>0.6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D-AE6B-42E4-A418-AA42D39CCE3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1.457734494967251E-2"/>
          <c:y val="0.68038437732070611"/>
          <c:w val="0.96757921125513091"/>
          <c:h val="0.319615622679293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313D34"/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sl-SI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sl-SI">
                <a:solidFill>
                  <a:schemeClr val="bg1"/>
                </a:solidFill>
              </a:rPr>
              <a:t>Način prihoda v osnovno šolo</a:t>
            </a:r>
            <a:endParaRPr lang="en-US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List1!$E$3</c:f>
              <c:strCache>
                <c:ptCount val="1"/>
                <c:pt idx="0">
                  <c:v>Prihodi (delež)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(List1!$C$4:$C$6,List1!$C$8,List1!$C$11:$C$12)</c:f>
              <c:strCache>
                <c:ptCount val="3"/>
                <c:pt idx="0">
                  <c:v>Hoja (tudi skiro, rolerji, kotalke ali rolka) – sam(a) ali s prijatelji  </c:v>
                </c:pt>
                <c:pt idx="1">
                  <c:v>Šolski avtobus/kombi  </c:v>
                </c:pt>
                <c:pt idx="2">
                  <c:v>Avtomobil  </c:v>
                </c:pt>
              </c:strCache>
            </c:strRef>
          </c:cat>
          <c:val>
            <c:numRef>
              <c:f>(List1!$E$4:$E$6,List1!$E$8,List1!$E$11,List1!$E$12)</c:f>
              <c:numCache>
                <c:formatCode>0%</c:formatCode>
                <c:ptCount val="3"/>
                <c:pt idx="0">
                  <c:v>0.13953488372093023</c:v>
                </c:pt>
                <c:pt idx="1">
                  <c:v>0.62790697674418605</c:v>
                </c:pt>
                <c:pt idx="2">
                  <c:v>0.23255813953488372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2A-46FA-9FD4-C0F88DAC006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14299951"/>
        <c:axId val="1614298031"/>
      </c:barChart>
      <c:catAx>
        <c:axId val="16142999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614298031"/>
        <c:crosses val="autoZero"/>
        <c:auto val="1"/>
        <c:lblAlgn val="ctr"/>
        <c:lblOffset val="100"/>
        <c:noMultiLvlLbl val="0"/>
      </c:catAx>
      <c:valAx>
        <c:axId val="16142980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6142999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1" i="0" u="none" strike="noStrike" kern="1200" baseline="0">
                <a:solidFill>
                  <a:srgbClr val="313D34"/>
                </a:solidFill>
                <a:latin typeface="+mn-lt"/>
                <a:ea typeface="+mn-ea"/>
                <a:cs typeface="+mn-cs"/>
              </a:defRPr>
            </a:pPr>
            <a:r>
              <a:rPr lang="sl-SI" sz="1400" b="0">
                <a:solidFill>
                  <a:srgbClr val="313D34"/>
                </a:solidFill>
              </a:rPr>
              <a:t>Dolžine poti na delo </a:t>
            </a:r>
            <a:endParaRPr lang="en-US" sz="1400" b="0">
              <a:solidFill>
                <a:srgbClr val="313D34"/>
              </a:solidFill>
            </a:endParaRPr>
          </a:p>
        </c:rich>
      </c:tx>
      <c:layout>
        <c:manualLayout>
          <c:xMode val="edge"/>
          <c:yMode val="edge"/>
          <c:x val="0.18577868367908063"/>
          <c:y val="2.9582380640917416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1" i="0" u="none" strike="noStrike" kern="1200" baseline="0">
              <a:solidFill>
                <a:srgbClr val="313D34"/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>
        <c:manualLayout>
          <c:layoutTarget val="inner"/>
          <c:xMode val="edge"/>
          <c:yMode val="edge"/>
          <c:x val="0.11395387981821245"/>
          <c:y val="0.16296793735802786"/>
          <c:w val="0.77209224036357516"/>
          <c:h val="0.48828607606258978"/>
        </c:manualLayout>
      </c:layout>
      <c:pieChart>
        <c:varyColors val="1"/>
        <c:ser>
          <c:idx val="0"/>
          <c:order val="0"/>
          <c:tx>
            <c:strRef>
              <c:f>SKUPAJ!$P$21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FCFC-4495-B71F-9F364C2A2F50}"/>
              </c:ext>
            </c:extLst>
          </c:dPt>
          <c:dPt>
            <c:idx val="1"/>
            <c:bubble3D val="0"/>
            <c:spPr>
              <a:solidFill>
                <a:srgbClr val="00B05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FCFC-4495-B71F-9F364C2A2F50}"/>
              </c:ext>
            </c:extLst>
          </c:dPt>
          <c:dPt>
            <c:idx val="2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FCFC-4495-B71F-9F364C2A2F50}"/>
              </c:ext>
            </c:extLst>
          </c:dPt>
          <c:dPt>
            <c:idx val="3"/>
            <c:bubble3D val="0"/>
            <c:spPr>
              <a:solidFill>
                <a:srgbClr val="AA72D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FCFC-4495-B71F-9F364C2A2F50}"/>
              </c:ext>
            </c:extLst>
          </c:dPt>
          <c:dPt>
            <c:idx val="4"/>
            <c:bubble3D val="0"/>
            <c:spPr>
              <a:solidFill>
                <a:srgbClr val="FFC00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FCFC-4495-B71F-9F364C2A2F50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rgbClr val="313D34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SKUPAJ!$O$22:$O$26</c:f>
              <c:strCache>
                <c:ptCount val="5"/>
                <c:pt idx="0">
                  <c:v>manj kot 2 km</c:v>
                </c:pt>
                <c:pt idx="1">
                  <c:v>2 - 5 km</c:v>
                </c:pt>
                <c:pt idx="2">
                  <c:v>5 - 10 km</c:v>
                </c:pt>
                <c:pt idx="3">
                  <c:v>10 - 30 km </c:v>
                </c:pt>
                <c:pt idx="4">
                  <c:v>več kot 30 km</c:v>
                </c:pt>
              </c:strCache>
            </c:strRef>
          </c:cat>
          <c:val>
            <c:numRef>
              <c:f>SKUPAJ!$P$22:$P$26</c:f>
              <c:numCache>
                <c:formatCode>0.0%</c:formatCode>
                <c:ptCount val="5"/>
                <c:pt idx="0">
                  <c:v>8.1081081081081086E-2</c:v>
                </c:pt>
                <c:pt idx="1">
                  <c:v>0.20270270270270271</c:v>
                </c:pt>
                <c:pt idx="2">
                  <c:v>0.13513513513513514</c:v>
                </c:pt>
                <c:pt idx="3">
                  <c:v>0.41891891891891891</c:v>
                </c:pt>
                <c:pt idx="4">
                  <c:v>0.16216216216216217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FCFC-4495-B71F-9F364C2A2F50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721961800152263"/>
          <c:y val="0.69938291619847315"/>
          <c:w val="0.65560727165044164"/>
          <c:h val="0.143830466404664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313D34"/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rgbClr val="313D34"/>
                </a:solidFill>
                <a:latin typeface="+mn-lt"/>
                <a:ea typeface="+mn-ea"/>
                <a:cs typeface="+mn-cs"/>
              </a:defRPr>
            </a:pPr>
            <a:r>
              <a:rPr lang="sl-SI">
                <a:solidFill>
                  <a:srgbClr val="313D34"/>
                </a:solidFill>
              </a:rPr>
              <a:t>Delež uporabe potovalnih načinov za poti na delo</a:t>
            </a:r>
            <a:endParaRPr lang="en-US">
              <a:solidFill>
                <a:srgbClr val="313D34"/>
              </a:solidFill>
            </a:endParaRP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.22632830568422074"/>
          <c:y val="0.18209459662333163"/>
          <c:w val="0.53427899324946238"/>
          <c:h val="0.4620576855113655"/>
        </c:manualLayout>
      </c:layout>
      <c:pieChart>
        <c:varyColors val="1"/>
        <c:ser>
          <c:idx val="1"/>
          <c:order val="0"/>
          <c:tx>
            <c:strRef>
              <c:f>SKUPAJ!$P$7</c:f>
              <c:strCache>
                <c:ptCount val="1"/>
                <c:pt idx="0">
                  <c:v>Prihodi (delež)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</c:spPr>
            <c:extLst>
              <c:ext xmlns:c16="http://schemas.microsoft.com/office/drawing/2014/chart" uri="{C3380CC4-5D6E-409C-BE32-E72D297353CC}">
                <c16:uniqueId val="{00000001-4079-4400-9E49-76F39031F651}"/>
              </c:ext>
            </c:extLst>
          </c:dPt>
          <c:dPt>
            <c:idx val="1"/>
            <c:bubble3D val="0"/>
            <c:spPr>
              <a:solidFill>
                <a:srgbClr val="7030A0"/>
              </a:solidFill>
            </c:spPr>
            <c:extLst>
              <c:ext xmlns:c16="http://schemas.microsoft.com/office/drawing/2014/chart" uri="{C3380CC4-5D6E-409C-BE32-E72D297353CC}">
                <c16:uniqueId val="{00000003-4079-4400-9E49-76F39031F651}"/>
              </c:ext>
            </c:extLst>
          </c:dPt>
          <c:dPt>
            <c:idx val="2"/>
            <c:bubble3D val="0"/>
            <c:spPr>
              <a:solidFill>
                <a:srgbClr val="FFFF00"/>
              </a:solidFill>
            </c:spPr>
            <c:extLst>
              <c:ext xmlns:c16="http://schemas.microsoft.com/office/drawing/2014/chart" uri="{C3380CC4-5D6E-409C-BE32-E72D297353CC}">
                <c16:uniqueId val="{00000005-4079-4400-9E49-76F39031F651}"/>
              </c:ext>
            </c:extLst>
          </c:dPt>
          <c:dPt>
            <c:idx val="3"/>
            <c:bubble3D val="0"/>
            <c:spPr>
              <a:solidFill>
                <a:srgbClr val="FF9900"/>
              </a:solidFill>
            </c:spPr>
            <c:extLst>
              <c:ext xmlns:c16="http://schemas.microsoft.com/office/drawing/2014/chart" uri="{C3380CC4-5D6E-409C-BE32-E72D297353CC}">
                <c16:uniqueId val="{00000007-4079-4400-9E49-76F39031F651}"/>
              </c:ext>
            </c:extLst>
          </c:dPt>
          <c:dPt>
            <c:idx val="4"/>
            <c:bubble3D val="0"/>
            <c:spPr>
              <a:solidFill>
                <a:srgbClr val="00B0F0"/>
              </a:solidFill>
            </c:spPr>
            <c:extLst>
              <c:ext xmlns:c16="http://schemas.microsoft.com/office/drawing/2014/chart" uri="{C3380CC4-5D6E-409C-BE32-E72D297353CC}">
                <c16:uniqueId val="{00000009-4079-4400-9E49-76F39031F651}"/>
              </c:ext>
            </c:extLst>
          </c:dPt>
          <c:dPt>
            <c:idx val="5"/>
            <c:bubble3D val="0"/>
            <c:spPr>
              <a:solidFill>
                <a:srgbClr val="FF0000"/>
              </a:solidFill>
            </c:spPr>
            <c:extLst>
              <c:ext xmlns:c16="http://schemas.microsoft.com/office/drawing/2014/chart" uri="{C3380CC4-5D6E-409C-BE32-E72D297353CC}">
                <c16:uniqueId val="{0000000B-4079-4400-9E49-76F39031F651}"/>
              </c:ext>
            </c:extLst>
          </c:dPt>
          <c:dPt>
            <c:idx val="6"/>
            <c:bubble3D val="0"/>
            <c:spPr>
              <a:solidFill>
                <a:srgbClr val="C00000"/>
              </a:solidFill>
            </c:spPr>
            <c:extLst>
              <c:ext xmlns:c16="http://schemas.microsoft.com/office/drawing/2014/chart" uri="{C3380CC4-5D6E-409C-BE32-E72D297353CC}">
                <c16:uniqueId val="{0000000D-4079-4400-9E49-76F39031F651}"/>
              </c:ext>
            </c:extLst>
          </c:dPt>
          <c:dPt>
            <c:idx val="7"/>
            <c:bubble3D val="0"/>
            <c:spPr>
              <a:solidFill>
                <a:srgbClr val="FF3399"/>
              </a:solidFill>
            </c:spPr>
            <c:extLst>
              <c:ext xmlns:c16="http://schemas.microsoft.com/office/drawing/2014/chart" uri="{C3380CC4-5D6E-409C-BE32-E72D297353CC}">
                <c16:uniqueId val="{0000000F-4079-4400-9E49-76F39031F6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>
                    <a:solidFill>
                      <a:srgbClr val="313D34"/>
                    </a:solidFill>
                  </a:defRPr>
                </a:pPr>
                <a:endParaRPr lang="sl-SI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SKUPAJ!$O$8:$O$15</c:f>
              <c:strCache>
                <c:ptCount val="8"/>
                <c:pt idx="0">
                  <c:v>Hoja (tudi skiro, rolerji, kotalke ali rolka)</c:v>
                </c:pt>
                <c:pt idx="1">
                  <c:v>Kolo (tudi e-kolo in e-skiro)</c:v>
                </c:pt>
                <c:pt idx="2">
                  <c:v>Javni prevoz - avtobus </c:v>
                </c:pt>
                <c:pt idx="3">
                  <c:v>Javni prevoz - vlak </c:v>
                </c:pt>
                <c:pt idx="4">
                  <c:v>Avtomobil (sopotnik) </c:v>
                </c:pt>
                <c:pt idx="5">
                  <c:v>Avtomobil (voznik, pripeljem tudi sopotnika/-e)</c:v>
                </c:pt>
                <c:pt idx="6">
                  <c:v>Avtomobil (le voznik) </c:v>
                </c:pt>
                <c:pt idx="7">
                  <c:v>Drugi potovalni načini </c:v>
                </c:pt>
              </c:strCache>
            </c:strRef>
          </c:cat>
          <c:val>
            <c:numRef>
              <c:f>SKUPAJ!$P$8:$P$15</c:f>
              <c:numCache>
                <c:formatCode>0.0%</c:formatCode>
                <c:ptCount val="8"/>
                <c:pt idx="0">
                  <c:v>6.0869565217391307E-2</c:v>
                </c:pt>
                <c:pt idx="1">
                  <c:v>5.2173913043478258E-2</c:v>
                </c:pt>
                <c:pt idx="2">
                  <c:v>8.6956521739130436E-3</c:v>
                </c:pt>
                <c:pt idx="3">
                  <c:v>0</c:v>
                </c:pt>
                <c:pt idx="4">
                  <c:v>0.14782608695652175</c:v>
                </c:pt>
                <c:pt idx="5">
                  <c:v>0.13043478260869565</c:v>
                </c:pt>
                <c:pt idx="6">
                  <c:v>0.6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4079-4400-9E49-76F39031F651}"/>
            </c:ext>
          </c:extLst>
        </c:ser>
        <c:ser>
          <c:idx val="0"/>
          <c:order val="1"/>
          <c:tx>
            <c:strRef>
              <c:f>SKUPAJ!$P$7</c:f>
              <c:strCache>
                <c:ptCount val="1"/>
                <c:pt idx="0">
                  <c:v>Prihodi (delež)</c:v>
                </c:pt>
              </c:strCache>
            </c:strRef>
          </c:tx>
          <c:dPt>
            <c:idx val="0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4079-4400-9E49-76F39031F651}"/>
              </c:ext>
            </c:extLst>
          </c:dPt>
          <c:dPt>
            <c:idx val="1"/>
            <c:bubble3D val="0"/>
            <c:spPr>
              <a:solidFill>
                <a:schemeClr val="accent6">
                  <a:lumMod val="7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4079-4400-9E49-76F39031F65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6-4079-4400-9E49-76F39031F651}"/>
              </c:ext>
            </c:extLst>
          </c:dPt>
          <c:dPt>
            <c:idx val="3"/>
            <c:bubble3D val="0"/>
            <c:spPr>
              <a:solidFill>
                <a:srgbClr val="FF99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8-4079-4400-9E49-76F39031F651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A-4079-4400-9E49-76F39031F651}"/>
              </c:ext>
            </c:extLst>
          </c:dPt>
          <c:dPt>
            <c:idx val="5"/>
            <c:bubble3D val="0"/>
            <c:spPr>
              <a:solidFill>
                <a:srgbClr val="FF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C-4079-4400-9E49-76F39031F651}"/>
              </c:ext>
            </c:extLst>
          </c:dPt>
          <c:dPt>
            <c:idx val="6"/>
            <c:bubble3D val="0"/>
            <c:spPr>
              <a:solidFill>
                <a:srgbClr val="C0000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E-4079-4400-9E49-76F39031F651}"/>
              </c:ext>
            </c:extLst>
          </c:dPt>
          <c:dPt>
            <c:idx val="7"/>
            <c:bubble3D val="0"/>
            <c:spPr>
              <a:solidFill>
                <a:srgbClr val="9900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0-4079-4400-9E49-76F39031F651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SKUPAJ!$O$8:$O$15</c:f>
              <c:strCache>
                <c:ptCount val="8"/>
                <c:pt idx="0">
                  <c:v>Hoja (tudi skiro, rolerji, kotalke ali rolka)</c:v>
                </c:pt>
                <c:pt idx="1">
                  <c:v>Kolo (tudi e-kolo in e-skiro)</c:v>
                </c:pt>
                <c:pt idx="2">
                  <c:v>Javni prevoz - avtobus </c:v>
                </c:pt>
                <c:pt idx="3">
                  <c:v>Javni prevoz - vlak </c:v>
                </c:pt>
                <c:pt idx="4">
                  <c:v>Avtomobil (sopotnik) </c:v>
                </c:pt>
                <c:pt idx="5">
                  <c:v>Avtomobil (voznik, pripeljem tudi sopotnika/-e)</c:v>
                </c:pt>
                <c:pt idx="6">
                  <c:v>Avtomobil (le voznik) </c:v>
                </c:pt>
                <c:pt idx="7">
                  <c:v>Drugi potovalni načini </c:v>
                </c:pt>
              </c:strCache>
            </c:strRef>
          </c:cat>
          <c:val>
            <c:numRef>
              <c:f>SKUPAJ!$P$8:$P$15</c:f>
              <c:numCache>
                <c:formatCode>0.0%</c:formatCode>
                <c:ptCount val="8"/>
                <c:pt idx="0">
                  <c:v>6.0869565217391307E-2</c:v>
                </c:pt>
                <c:pt idx="1">
                  <c:v>5.2173913043478258E-2</c:v>
                </c:pt>
                <c:pt idx="2">
                  <c:v>8.6956521739130436E-3</c:v>
                </c:pt>
                <c:pt idx="3">
                  <c:v>0</c:v>
                </c:pt>
                <c:pt idx="4">
                  <c:v>0.14782608695652175</c:v>
                </c:pt>
                <c:pt idx="5">
                  <c:v>0.13043478260869565</c:v>
                </c:pt>
                <c:pt idx="6">
                  <c:v>0.6</c:v>
                </c:pt>
                <c:pt idx="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4079-4400-9E49-76F39031F65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b"/>
      <c:layout>
        <c:manualLayout>
          <c:xMode val="edge"/>
          <c:yMode val="edge"/>
          <c:x val="1.4577344949672503E-2"/>
          <c:y val="0.65778755293072588"/>
          <c:w val="0.96757921125513091"/>
          <c:h val="0.3196156226792938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313D34"/>
              </a:solidFill>
              <a:latin typeface="+mn-lt"/>
              <a:ea typeface="+mn-ea"/>
              <a:cs typeface="+mn-cs"/>
            </a:defRPr>
          </a:pPr>
          <a:endParaRPr lang="sl-SI"/>
        </a:p>
      </c:txPr>
    </c:legend>
    <c:plotVisOnly val="1"/>
    <c:dispBlanksAs val="gap"/>
    <c:showDLblsOverMax val="0"/>
    <c:extLst/>
  </c:chart>
  <c:txPr>
    <a:bodyPr/>
    <a:lstStyle/>
    <a:p>
      <a:pPr>
        <a:defRPr/>
      </a:pPr>
      <a:endParaRPr lang="sl-SI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sl-SI">
                <a:solidFill>
                  <a:schemeClr val="bg1"/>
                </a:solidFill>
              </a:rPr>
              <a:t>Način prihoda v osnovno šolo</a:t>
            </a:r>
            <a:endParaRPr lang="en-US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List1!$E$3</c:f>
              <c:strCache>
                <c:ptCount val="1"/>
                <c:pt idx="0">
                  <c:v>Prihodi (delež)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(List1!$C$4:$C$6,List1!$C$8,List1!$C$11:$C$12)</c:f>
              <c:strCache>
                <c:ptCount val="4"/>
                <c:pt idx="0">
                  <c:v>Hoja (tudi skiro, rolerji, kotalke ali rolka) – sam(a) ali s prijatelji  </c:v>
                </c:pt>
                <c:pt idx="1">
                  <c:v>Kolo (tudi e-kolo in e-skiro) – sam(a) ali s prijatelji  </c:v>
                </c:pt>
                <c:pt idx="2">
                  <c:v>Šolski avtobus/kombi  </c:v>
                </c:pt>
                <c:pt idx="3">
                  <c:v>Avtomobil  </c:v>
                </c:pt>
              </c:strCache>
            </c:strRef>
          </c:cat>
          <c:val>
            <c:numRef>
              <c:f>(List1!$E$4:$E$6,List1!$E$8,List1!$E$11,List1!$E$12)</c:f>
              <c:numCache>
                <c:formatCode>0%</c:formatCode>
                <c:ptCount val="4"/>
                <c:pt idx="0">
                  <c:v>0.13953488372093023</c:v>
                </c:pt>
                <c:pt idx="1">
                  <c:v>0</c:v>
                </c:pt>
                <c:pt idx="2">
                  <c:v>0.62790697674418605</c:v>
                </c:pt>
                <c:pt idx="3">
                  <c:v>0.23255813953488372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A22-4A01-B51C-539FC10612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14299951"/>
        <c:axId val="1614298031"/>
      </c:barChart>
      <c:catAx>
        <c:axId val="16142999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614298031"/>
        <c:crosses val="autoZero"/>
        <c:auto val="1"/>
        <c:lblAlgn val="ctr"/>
        <c:lblOffset val="100"/>
        <c:noMultiLvlLbl val="0"/>
      </c:catAx>
      <c:valAx>
        <c:axId val="16142980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6142999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sl-SI" sz="2000" b="1" i="0" u="none" strike="noStrike" kern="1200" cap="all" baseline="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defRPr>
            </a:pPr>
            <a:r>
              <a:rPr lang="sl-SI" sz="2000" b="0" kern="1200" cap="none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Deleži različnih potovalnih načinov za prihod na delo</a:t>
            </a:r>
          </a:p>
        </c:rich>
      </c:tx>
      <c:layout>
        <c:manualLayout>
          <c:xMode val="edge"/>
          <c:yMode val="edge"/>
          <c:x val="0.10386598458757107"/>
          <c:y val="3.0782133156950862E-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sl-SI" sz="2000" b="1" i="0" u="none" strike="noStrike" kern="1200" cap="all" baseline="0" dirty="0" smtClean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defRPr>
          </a:pPr>
          <a:endParaRPr lang="sl-SI"/>
        </a:p>
      </c:txPr>
    </c:title>
    <c:autoTitleDeleted val="0"/>
    <c:plotArea>
      <c:layout/>
      <c:pieChart>
        <c:varyColors val="1"/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sl-SI">
                <a:solidFill>
                  <a:schemeClr val="bg1"/>
                </a:solidFill>
              </a:rPr>
              <a:t>Način prihoda v osnovno šolo</a:t>
            </a:r>
            <a:endParaRPr lang="en-US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List1!$E$3</c:f>
              <c:strCache>
                <c:ptCount val="1"/>
                <c:pt idx="0">
                  <c:v>Prihodi (delež)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(List1!$C$4:$C$6,List1!$C$8,List1!$C$11:$C$12)</c:f>
              <c:strCache>
                <c:ptCount val="3"/>
                <c:pt idx="0">
                  <c:v>Hoja (tudi skiro, rolerji, kotalke ali rolka) – sam(a) ali s prijatelji  </c:v>
                </c:pt>
                <c:pt idx="1">
                  <c:v>Šolski avtobus/kombi  </c:v>
                </c:pt>
                <c:pt idx="2">
                  <c:v>Avtomobil  </c:v>
                </c:pt>
              </c:strCache>
            </c:strRef>
          </c:cat>
          <c:val>
            <c:numRef>
              <c:f>(List1!$E$4:$E$6,List1!$E$8,List1!$E$11,List1!$E$12)</c:f>
              <c:numCache>
                <c:formatCode>0%</c:formatCode>
                <c:ptCount val="3"/>
                <c:pt idx="0">
                  <c:v>0.13953488372093023</c:v>
                </c:pt>
                <c:pt idx="1">
                  <c:v>0.62790697674418605</c:v>
                </c:pt>
                <c:pt idx="2">
                  <c:v>0.23255813953488372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48C-4053-8042-7628754FF8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614299951"/>
        <c:axId val="1614298031"/>
      </c:barChart>
      <c:catAx>
        <c:axId val="1614299951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614298031"/>
        <c:crosses val="autoZero"/>
        <c:auto val="1"/>
        <c:lblAlgn val="ctr"/>
        <c:lblOffset val="100"/>
        <c:noMultiLvlLbl val="0"/>
      </c:catAx>
      <c:valAx>
        <c:axId val="16142980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sl-SI"/>
          </a:p>
        </c:txPr>
        <c:crossAx val="16142999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sl-SI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r>
              <a:rPr lang="sl-SI">
                <a:solidFill>
                  <a:schemeClr val="bg1"/>
                </a:solidFill>
              </a:rPr>
              <a:t>Deleži različnih potovalnih</a:t>
            </a:r>
            <a:r>
              <a:rPr lang="sl-SI" baseline="0">
                <a:solidFill>
                  <a:schemeClr val="bg1"/>
                </a:solidFill>
              </a:rPr>
              <a:t> načinov za prihod na delo</a:t>
            </a:r>
            <a:endParaRPr lang="sl-SI">
              <a:solidFill>
                <a:schemeClr val="bg1"/>
              </a:solidFill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sl-SI"/>
        </a:p>
      </c:txPr>
    </c:title>
    <c:autoTitleDeleted val="0"/>
    <c:plotArea>
      <c:layout/>
      <c:pieChart>
        <c:varyColors val="1"/>
        <c:ser>
          <c:idx val="0"/>
          <c:order val="0"/>
          <c:spPr>
            <a:ln w="6350">
              <a:solidFill>
                <a:schemeClr val="tx1">
                  <a:lumMod val="65000"/>
                </a:schemeClr>
              </a:solidFill>
            </a:ln>
          </c:spPr>
          <c:dPt>
            <c:idx val="0"/>
            <c:bubble3D val="0"/>
            <c:spPr>
              <a:solidFill>
                <a:schemeClr val="accent5">
                  <a:lumMod val="75000"/>
                </a:schemeClr>
              </a:solidFill>
              <a:ln w="6350">
                <a:solidFill>
                  <a:schemeClr val="tx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DE22-4020-B0F9-73AE2109171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6350">
                <a:solidFill>
                  <a:schemeClr val="tx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DE22-4020-B0F9-73AE21091716}"/>
              </c:ext>
            </c:extLst>
          </c:dPt>
          <c:dPt>
            <c:idx val="2"/>
            <c:bubble3D val="0"/>
            <c:spPr>
              <a:solidFill>
                <a:schemeClr val="accent1">
                  <a:lumMod val="75000"/>
                </a:schemeClr>
              </a:solidFill>
              <a:ln w="6350">
                <a:solidFill>
                  <a:schemeClr val="tx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DE22-4020-B0F9-73AE21091716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6350">
                <a:solidFill>
                  <a:schemeClr val="tx1">
                    <a:lumMod val="65000"/>
                  </a:schemeClr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DE22-4020-B0F9-73AE21091716}"/>
              </c:ext>
            </c:extLst>
          </c:dPt>
          <c:dLbls>
            <c:dLbl>
              <c:idx val="0"/>
              <c:layout>
                <c:manualLayout>
                  <c:x val="-2.8802274715660544E-2"/>
                  <c:y val="-6.1278798483522894E-4"/>
                </c:manualLayout>
              </c:layout>
              <c:tx>
                <c:rich>
                  <a:bodyPr/>
                  <a:lstStyle/>
                  <a:p>
                    <a:fld id="{EBE98FAE-70CD-4C80-B526-55A60CE583B8}" type="CATEGORYNAME">
                      <a:rPr lang="en-US">
                        <a:solidFill>
                          <a:schemeClr val="accent5">
                            <a:lumMod val="75000"/>
                          </a:schemeClr>
                        </a:solidFill>
                      </a:rPr>
                      <a:pPr/>
                      <a:t>[IME KATEGORIJE]</a:t>
                    </a:fld>
                    <a:endParaRPr lang="sl-SI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DE22-4020-B0F9-73AE21091716}"/>
                </c:ext>
              </c:extLst>
            </c:dLbl>
            <c:dLbl>
              <c:idx val="1"/>
              <c:layout>
                <c:manualLayout>
                  <c:x val="-1.8386186478111868E-2"/>
                  <c:y val="-1.3505875232835926E-3"/>
                </c:manualLayout>
              </c:layout>
              <c:tx>
                <c:rich>
                  <a:bodyPr/>
                  <a:lstStyle/>
                  <a:p>
                    <a:fld id="{FEAD7113-6E3A-44D0-B2F7-47AD13412F6A}" type="CATEGORYNAME">
                      <a:rPr lang="en-US">
                        <a:solidFill>
                          <a:schemeClr val="accent2">
                            <a:lumMod val="75000"/>
                          </a:schemeClr>
                        </a:solidFill>
                      </a:rPr>
                      <a:pPr/>
                      <a:t>[IME KATEGORIJE]</a:t>
                    </a:fld>
                    <a:endParaRPr lang="sl-SI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DE22-4020-B0F9-73AE21091716}"/>
                </c:ext>
              </c:extLst>
            </c:dLbl>
            <c:dLbl>
              <c:idx val="2"/>
              <c:layout>
                <c:manualLayout>
                  <c:x val="-1.5349361148013297E-3"/>
                  <c:y val="3.7956620282494941E-2"/>
                </c:manualLayout>
              </c:layout>
              <c:tx>
                <c:rich>
                  <a:bodyPr/>
                  <a:lstStyle/>
                  <a:p>
                    <a:fld id="{4BEA3CBB-D431-4B3F-82A4-3C4785E97230}" type="CATEGORYNAME">
                      <a:rPr lang="en-US">
                        <a:solidFill>
                          <a:schemeClr val="tx2">
                            <a:lumMod val="50000"/>
                          </a:schemeClr>
                        </a:solidFill>
                      </a:rPr>
                      <a:pPr/>
                      <a:t>[IME KATEGORIJE]</a:t>
                    </a:fld>
                    <a:endParaRPr lang="sl-SI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DE22-4020-B0F9-73AE21091716}"/>
                </c:ext>
              </c:extLst>
            </c:dLbl>
            <c:dLbl>
              <c:idx val="3"/>
              <c:layout>
                <c:manualLayout>
                  <c:x val="-9.359661928165482E-3"/>
                  <c:y val="-4.5555635957710262E-2"/>
                </c:manualLayout>
              </c:layout>
              <c:tx>
                <c:rich>
                  <a:bodyPr/>
                  <a:lstStyle/>
                  <a:p>
                    <a:fld id="{4205B0C9-B73F-4613-BDE0-AFE15E38D1BD}" type="CATEGORYNAME">
                      <a:rPr lang="en-US" dirty="0">
                        <a:solidFill>
                          <a:schemeClr val="accent4">
                            <a:lumMod val="75000"/>
                          </a:schemeClr>
                        </a:solidFill>
                      </a:rPr>
                      <a:pPr/>
                      <a:t>[IME KATEGORIJE]</a:t>
                    </a:fld>
                    <a:endParaRPr lang="sl-SI"/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DE22-4020-B0F9-73AE21091716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sl-SI"/>
              </a:p>
            </c:txPr>
            <c:dLblPos val="bestFit"/>
            <c:showLegendKey val="0"/>
            <c:showVal val="0"/>
            <c:showCatName val="1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SKUPAJ!$B$48:$B$51</c:f>
              <c:strCache>
                <c:ptCount val="4"/>
                <c:pt idx="0">
                  <c:v>hoja</c:v>
                </c:pt>
                <c:pt idx="1">
                  <c:v>kolo</c:v>
                </c:pt>
                <c:pt idx="2">
                  <c:v>JPP</c:v>
                </c:pt>
                <c:pt idx="3">
                  <c:v>avtomobili</c:v>
                </c:pt>
              </c:strCache>
            </c:strRef>
          </c:cat>
          <c:val>
            <c:numRef>
              <c:f>SKUPAJ!$C$48:$C$51</c:f>
              <c:numCache>
                <c:formatCode>0%</c:formatCode>
                <c:ptCount val="4"/>
                <c:pt idx="0">
                  <c:v>6.0869565217391307E-2</c:v>
                </c:pt>
                <c:pt idx="1">
                  <c:v>5.2173913043478258E-2</c:v>
                </c:pt>
                <c:pt idx="2">
                  <c:v>8.6956521739130436E-3</c:v>
                </c:pt>
                <c:pt idx="3">
                  <c:v>0.88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DE22-4020-B0F9-73AE21091716}"/>
            </c:ext>
          </c:extLst>
        </c:ser>
        <c:dLbls>
          <c:dLblPos val="bestFit"/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sl-SI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sl-SI" dirty="0"/>
          </a:p>
        </p:txBody>
      </p:sp>
      <p:sp>
        <p:nvSpPr>
          <p:cNvPr id="3" name="Označba mesta za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4A3152D-FF82-4943-8131-C8DD10003295}" type="datetime1">
              <a:rPr lang="sl-SI" smtClean="0"/>
              <a:t>17. 12. 2024</a:t>
            </a:fld>
            <a:endParaRPr lang="sl-SI" dirty="0"/>
          </a:p>
        </p:txBody>
      </p:sp>
      <p:sp>
        <p:nvSpPr>
          <p:cNvPr id="4" name="Označba mesta za nogo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sl-SI" dirty="0"/>
          </a:p>
        </p:txBody>
      </p:sp>
      <p:sp>
        <p:nvSpPr>
          <p:cNvPr id="5" name="Označba mesta za številko diapoz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DB3C20D7-F8F1-4196-9585-26F31AFC85C9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1681621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glav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sl-SI" dirty="0"/>
          </a:p>
        </p:txBody>
      </p:sp>
      <p:sp>
        <p:nvSpPr>
          <p:cNvPr id="3" name="Označba mesta za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8BA8E810-3C76-454F-A482-43F47D38A06F}" type="datetime1">
              <a:rPr lang="sl-SI" smtClean="0"/>
              <a:t>17. 12. 2024</a:t>
            </a:fld>
            <a:endParaRPr lang="sl-SI" dirty="0"/>
          </a:p>
        </p:txBody>
      </p:sp>
      <p:sp>
        <p:nvSpPr>
          <p:cNvPr id="4" name="Označba mesta za sliko diapoz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sl-SI" dirty="0"/>
          </a:p>
        </p:txBody>
      </p:sp>
      <p:sp>
        <p:nvSpPr>
          <p:cNvPr id="5" name="Označba mesta opomb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sl-SI" dirty="0"/>
              <a:t>Uredite sloge besedila matrice</a:t>
            </a:r>
          </a:p>
          <a:p>
            <a:pPr lvl="1" rtl="0"/>
            <a:r>
              <a:rPr lang="sl-SI" dirty="0"/>
              <a:t>Druga raven</a:t>
            </a:r>
          </a:p>
          <a:p>
            <a:pPr lvl="2" rtl="0"/>
            <a:r>
              <a:rPr lang="sl-SI" dirty="0"/>
              <a:t>Tretja raven</a:t>
            </a:r>
          </a:p>
          <a:p>
            <a:pPr lvl="3" rtl="0"/>
            <a:r>
              <a:rPr lang="sl-SI" dirty="0"/>
              <a:t>Četrta raven</a:t>
            </a:r>
          </a:p>
          <a:p>
            <a:pPr lvl="4" rtl="0"/>
            <a:r>
              <a:rPr lang="sl-SI" dirty="0"/>
              <a:t>Peta raven</a:t>
            </a:r>
          </a:p>
        </p:txBody>
      </p:sp>
      <p:sp>
        <p:nvSpPr>
          <p:cNvPr id="6" name="Označba mesta no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sl-SI" dirty="0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DAEC444-603B-4F09-9A06-5917518DD901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7425511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sl-SI" noProof="0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DAEC444-603B-4F09-9A06-5917518DD901}" type="slidenum">
              <a:rPr lang="sl-SI" smtClean="0"/>
              <a:t>1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391545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10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93833619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11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40561955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12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231398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13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8898213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14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8103934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15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701758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16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3512070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17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628971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18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8116952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19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3968348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2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2412525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20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3456435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3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504475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4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08914717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5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5134621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6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548911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7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403062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8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2662176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4052E58-46CC-297E-4921-10D4EFA52D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značba mesta stranske slike 1">
            <a:extLst>
              <a:ext uri="{FF2B5EF4-FFF2-40B4-BE49-F238E27FC236}">
                <a16:creationId xmlns:a16="http://schemas.microsoft.com/office/drawing/2014/main" id="{A49D5F3F-1492-E1FC-DE31-ADCE7CE3041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Označba mesta opomb 2">
            <a:extLst>
              <a:ext uri="{FF2B5EF4-FFF2-40B4-BE49-F238E27FC236}">
                <a16:creationId xmlns:a16="http://schemas.microsoft.com/office/drawing/2014/main" id="{9D6D89DF-6EE6-F518-6F0A-E2B79E2FE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l-SI" dirty="0"/>
          </a:p>
        </p:txBody>
      </p:sp>
      <p:sp>
        <p:nvSpPr>
          <p:cNvPr id="4" name="Označba mesta številke diapozitiva 3">
            <a:extLst>
              <a:ext uri="{FF2B5EF4-FFF2-40B4-BE49-F238E27FC236}">
                <a16:creationId xmlns:a16="http://schemas.microsoft.com/office/drawing/2014/main" id="{69047C80-D265-C9A0-10EC-1B8FE13B9F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DAEC444-603B-4F09-9A06-5917518DD901}" type="slidenum">
              <a:rPr lang="sl-SI" smtClean="0"/>
              <a:t>9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548924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Naslovni diapoziti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"/>
          <p:cNvSpPr/>
          <p:nvPr/>
        </p:nvSpPr>
        <p:spPr bwMode="invGray">
          <a:xfrm>
            <a:off x="0" y="3936697"/>
            <a:ext cx="12192000" cy="21031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sl-SI" dirty="0"/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838201" y="4114800"/>
            <a:ext cx="10515598" cy="1158446"/>
          </a:xfrm>
        </p:spPr>
        <p:txBody>
          <a:bodyPr rtlCol="0" anchor="b">
            <a:normAutofit/>
          </a:bodyPr>
          <a:lstStyle>
            <a:lvl1pPr algn="l" rtl="0">
              <a:defRPr sz="5200">
                <a:solidFill>
                  <a:schemeClr val="tx1"/>
                </a:solidFill>
              </a:defRPr>
            </a:lvl1pPr>
          </a:lstStyle>
          <a:p>
            <a:pPr rtl="0"/>
            <a:r>
              <a:rPr lang="sl-SI"/>
              <a:t>Kliknite, če želite urediti slog naslova matrice</a:t>
            </a:r>
            <a:endParaRPr lang="sl-SI" dirty="0"/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838201" y="5338170"/>
            <a:ext cx="10515598" cy="474836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sl-SI"/>
              <a:t>Kliknite, če želite urediti slog podnaslova matrice</a:t>
            </a:r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630729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slov in navpično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l-SI"/>
              <a:t>Kliknite, če želite urediti slog naslova matrice</a:t>
            </a:r>
            <a:endParaRPr lang="sl-SI" dirty="0"/>
          </a:p>
        </p:txBody>
      </p:sp>
      <p:sp>
        <p:nvSpPr>
          <p:cNvPr id="3" name="Označba mesta za navpično besedilo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sl-SI"/>
              <a:t>Kliknite za urejanje slogov besedila matrice</a:t>
            </a:r>
          </a:p>
          <a:p>
            <a:pPr lvl="1" rtl="0"/>
            <a:r>
              <a:rPr lang="sl-SI"/>
              <a:t>Druga raven</a:t>
            </a:r>
          </a:p>
          <a:p>
            <a:pPr lvl="2" rtl="0"/>
            <a:r>
              <a:rPr lang="sl-SI"/>
              <a:t>Tretja raven</a:t>
            </a:r>
          </a:p>
          <a:p>
            <a:pPr lvl="3" rtl="0"/>
            <a:r>
              <a:rPr lang="sl-SI"/>
              <a:t>Četrta raven</a:t>
            </a:r>
          </a:p>
          <a:p>
            <a:pPr lvl="4" rtl="0"/>
            <a:r>
              <a:rPr lang="sl-SI"/>
              <a:t>Peta raven</a:t>
            </a:r>
            <a:endParaRPr lang="sl-SI" dirty="0"/>
          </a:p>
        </p:txBody>
      </p:sp>
      <p:sp>
        <p:nvSpPr>
          <p:cNvPr id="5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dirty="0"/>
          </a:p>
        </p:txBody>
      </p:sp>
      <p:sp>
        <p:nvSpPr>
          <p:cNvPr id="4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5BB8175-5EF9-4520-91AC-FA35A146CF8E}" type="datetime1">
              <a:rPr lang="sl-SI" smtClean="0"/>
              <a:t>17. 12. 2024</a:t>
            </a:fld>
            <a:endParaRPr lang="sl-SI" dirty="0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787557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Navpičen naslov in besedi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vpičen naslov 1"/>
          <p:cNvSpPr>
            <a:spLocks noGrp="1"/>
          </p:cNvSpPr>
          <p:nvPr>
            <p:ph type="title" orient="vert"/>
          </p:nvPr>
        </p:nvSpPr>
        <p:spPr>
          <a:xfrm>
            <a:off x="9741693" y="365125"/>
            <a:ext cx="1600200" cy="5811838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sl-SI"/>
              <a:t>Kliknite, če želite urediti slog naslova matrice</a:t>
            </a:r>
            <a:endParaRPr lang="sl-SI" dirty="0"/>
          </a:p>
        </p:txBody>
      </p:sp>
      <p:sp>
        <p:nvSpPr>
          <p:cNvPr id="3" name="Označba mesta za navpično besedilo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534400" cy="5811838"/>
          </a:xfrm>
        </p:spPr>
        <p:txBody>
          <a:bodyPr vert="eaVert" rtlCol="0"/>
          <a:lstStyle/>
          <a:p>
            <a:pPr lvl="0" rtl="0"/>
            <a:r>
              <a:rPr lang="sl-SI"/>
              <a:t>Kliknite za urejanje slogov besedila matrice</a:t>
            </a:r>
          </a:p>
          <a:p>
            <a:pPr lvl="1" rtl="0"/>
            <a:r>
              <a:rPr lang="sl-SI"/>
              <a:t>Druga raven</a:t>
            </a:r>
          </a:p>
          <a:p>
            <a:pPr lvl="2" rtl="0"/>
            <a:r>
              <a:rPr lang="sl-SI"/>
              <a:t>Tretja raven</a:t>
            </a:r>
          </a:p>
          <a:p>
            <a:pPr lvl="3" rtl="0"/>
            <a:r>
              <a:rPr lang="sl-SI"/>
              <a:t>Četrta raven</a:t>
            </a:r>
          </a:p>
          <a:p>
            <a:pPr lvl="4" rtl="0"/>
            <a:r>
              <a:rPr lang="sl-SI"/>
              <a:t>Peta raven</a:t>
            </a:r>
            <a:endParaRPr lang="sl-SI" dirty="0"/>
          </a:p>
        </p:txBody>
      </p:sp>
      <p:sp>
        <p:nvSpPr>
          <p:cNvPr id="5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dirty="0"/>
          </a:p>
        </p:txBody>
      </p:sp>
      <p:sp>
        <p:nvSpPr>
          <p:cNvPr id="4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43F7BE5-CA98-4D74-9849-200D59019BEF}" type="datetime1">
              <a:rPr lang="sl-SI" smtClean="0"/>
              <a:t>17. 12. 2024</a:t>
            </a:fld>
            <a:endParaRPr lang="sl-SI" dirty="0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770254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slov in vseb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rtl="0">
              <a:defRPr/>
            </a:lvl1pPr>
          </a:lstStyle>
          <a:p>
            <a:pPr rtl="0"/>
            <a:r>
              <a:rPr lang="sl-SI"/>
              <a:t>Kliknite, če želite urediti slog naslova matrice</a:t>
            </a:r>
            <a:endParaRPr lang="sl-SI" dirty="0"/>
          </a:p>
        </p:txBody>
      </p:sp>
      <p:sp>
        <p:nvSpPr>
          <p:cNvPr id="3" name="Označba mesta za vsebino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1pPr rtl="0">
              <a:defRPr/>
            </a:lvl1pPr>
          </a:lstStyle>
          <a:p>
            <a:pPr lvl="0" rtl="0"/>
            <a:r>
              <a:rPr lang="sl-SI"/>
              <a:t>Kliknite za urejanje slogov besedila matrice</a:t>
            </a:r>
          </a:p>
          <a:p>
            <a:pPr lvl="1" rtl="0"/>
            <a:r>
              <a:rPr lang="sl-SI"/>
              <a:t>Druga raven</a:t>
            </a:r>
          </a:p>
          <a:p>
            <a:pPr lvl="2" rtl="0"/>
            <a:r>
              <a:rPr lang="sl-SI"/>
              <a:t>Tretja raven</a:t>
            </a:r>
          </a:p>
          <a:p>
            <a:pPr lvl="3" rtl="0"/>
            <a:r>
              <a:rPr lang="sl-SI"/>
              <a:t>Četrta raven</a:t>
            </a:r>
          </a:p>
          <a:p>
            <a:pPr lvl="4" rtl="0"/>
            <a:r>
              <a:rPr lang="sl-SI"/>
              <a:t>Peta raven</a:t>
            </a:r>
            <a:endParaRPr lang="sl-SI" dirty="0"/>
          </a:p>
        </p:txBody>
      </p:sp>
      <p:sp>
        <p:nvSpPr>
          <p:cNvPr id="5" name="Označba mesta za nogo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dirty="0"/>
          </a:p>
        </p:txBody>
      </p:sp>
      <p:sp>
        <p:nvSpPr>
          <p:cNvPr id="4" name="Označba mesta za datum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12533A1-AA10-491B-B4B3-506D8723FE7C}" type="datetime1">
              <a:rPr lang="sl-SI" smtClean="0"/>
              <a:t>17. 12. 2024</a:t>
            </a:fld>
            <a:endParaRPr lang="sl-SI" dirty="0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155764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lava odse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 6"/>
          <p:cNvSpPr/>
          <p:nvPr/>
        </p:nvSpPr>
        <p:spPr bwMode="ltGray">
          <a:xfrm>
            <a:off x="0" y="3276600"/>
            <a:ext cx="12192000" cy="27632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sl-SI" dirty="0"/>
          </a:p>
        </p:txBody>
      </p:sp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41248" y="3429000"/>
            <a:ext cx="9601200" cy="1838519"/>
          </a:xfrm>
        </p:spPr>
        <p:txBody>
          <a:bodyPr rtlCol="0" anchor="b">
            <a:normAutofit/>
          </a:bodyPr>
          <a:lstStyle>
            <a:lvl1pPr>
              <a:defRPr sz="5200">
                <a:solidFill>
                  <a:schemeClr val="bg1"/>
                </a:solidFill>
              </a:defRPr>
            </a:lvl1pPr>
          </a:lstStyle>
          <a:p>
            <a:pPr rtl="0"/>
            <a:r>
              <a:rPr lang="sl-SI"/>
              <a:t>Kliknite, če želite urediti slog naslova matrice</a:t>
            </a:r>
            <a:endParaRPr lang="sl-SI" dirty="0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41248" y="5340096"/>
            <a:ext cx="9601200" cy="475488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sl-SI"/>
              <a:t>Kliknite za urejanje slogov besedila matrice</a:t>
            </a:r>
          </a:p>
        </p:txBody>
      </p:sp>
    </p:spTree>
    <p:extLst>
      <p:ext uri="{BB962C8B-B14F-4D97-AF65-F5344CB8AC3E}">
        <p14:creationId xmlns:p14="http://schemas.microsoft.com/office/powerpoint/2010/main" val="191735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e vsebin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</p:spPr>
        <p:txBody>
          <a:bodyPr rtlCol="0"/>
          <a:lstStyle>
            <a:lvl1pPr rtl="0">
              <a:defRPr/>
            </a:lvl1pPr>
          </a:lstStyle>
          <a:p>
            <a:pPr rtl="0"/>
            <a:r>
              <a:rPr lang="sl-SI"/>
              <a:t>Kliknite, če želite urediti slog naslova matrice</a:t>
            </a:r>
            <a:endParaRPr lang="sl-SI" dirty="0"/>
          </a:p>
        </p:txBody>
      </p:sp>
      <p:sp>
        <p:nvSpPr>
          <p:cNvPr id="3" name="Označba mesta za vsebin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29200" cy="4351338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sl-SI"/>
              <a:t>Kliknite za urejanje slogov besedila matrice</a:t>
            </a:r>
          </a:p>
          <a:p>
            <a:pPr lvl="1" rtl="0"/>
            <a:r>
              <a:rPr lang="sl-SI"/>
              <a:t>Druga raven</a:t>
            </a:r>
          </a:p>
          <a:p>
            <a:pPr lvl="2" rtl="0"/>
            <a:r>
              <a:rPr lang="sl-SI"/>
              <a:t>Tretja raven</a:t>
            </a:r>
          </a:p>
          <a:p>
            <a:pPr lvl="3" rtl="0"/>
            <a:r>
              <a:rPr lang="sl-SI"/>
              <a:t>Četrta raven</a:t>
            </a:r>
          </a:p>
          <a:p>
            <a:pPr lvl="4" rtl="0"/>
            <a:r>
              <a:rPr lang="sl-SI"/>
              <a:t>Peta raven</a:t>
            </a:r>
            <a:endParaRPr lang="sl-SI" dirty="0"/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6324600" y="1825625"/>
            <a:ext cx="5029200" cy="4351338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sl-SI"/>
              <a:t>Kliknite za urejanje slogov besedila matrice</a:t>
            </a:r>
          </a:p>
          <a:p>
            <a:pPr lvl="1" rtl="0"/>
            <a:r>
              <a:rPr lang="sl-SI"/>
              <a:t>Druga raven</a:t>
            </a:r>
          </a:p>
          <a:p>
            <a:pPr lvl="2" rtl="0"/>
            <a:r>
              <a:rPr lang="sl-SI"/>
              <a:t>Tretja raven</a:t>
            </a:r>
          </a:p>
          <a:p>
            <a:pPr lvl="3" rtl="0"/>
            <a:r>
              <a:rPr lang="sl-SI"/>
              <a:t>Četrta raven</a:t>
            </a:r>
          </a:p>
          <a:p>
            <a:pPr lvl="4" rtl="0"/>
            <a:r>
              <a:rPr lang="sl-SI"/>
              <a:t>Peta raven</a:t>
            </a:r>
            <a:endParaRPr lang="sl-SI" dirty="0"/>
          </a:p>
        </p:txBody>
      </p:sp>
      <p:sp>
        <p:nvSpPr>
          <p:cNvPr id="6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dirty="0"/>
          </a:p>
        </p:txBody>
      </p:sp>
      <p:sp>
        <p:nvSpPr>
          <p:cNvPr id="5" name="Označba mesta za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234C052-BEED-4CD1-A335-A0E59A9D51DD}" type="datetime1">
              <a:rPr lang="sl-SI" smtClean="0"/>
              <a:t>17. 12. 2024</a:t>
            </a:fld>
            <a:endParaRPr lang="sl-SI" dirty="0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631723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rimerja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l-SI"/>
              <a:t>Kliknite, če želite urediti slog naslova matrice</a:t>
            </a:r>
            <a:endParaRPr lang="sl-SI" dirty="0"/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9788" y="1828800"/>
            <a:ext cx="5029200" cy="6858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10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/>
              <a:t>Kliknite za urejanje slogov besedila matrice</a:t>
            </a:r>
          </a:p>
        </p:txBody>
      </p:sp>
      <p:sp>
        <p:nvSpPr>
          <p:cNvPr id="4" name="Označba mesta vsebine 3"/>
          <p:cNvSpPr>
            <a:spLocks noGrp="1"/>
          </p:cNvSpPr>
          <p:nvPr>
            <p:ph sz="half" idx="2"/>
          </p:nvPr>
        </p:nvSpPr>
        <p:spPr>
          <a:xfrm>
            <a:off x="839788" y="2514600"/>
            <a:ext cx="5029200" cy="3675063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sl-SI"/>
              <a:t>Kliknite za urejanje slogov besedila matrice</a:t>
            </a:r>
          </a:p>
          <a:p>
            <a:pPr lvl="1" rtl="0"/>
            <a:r>
              <a:rPr lang="sl-SI"/>
              <a:t>Druga raven</a:t>
            </a:r>
          </a:p>
          <a:p>
            <a:pPr lvl="2" rtl="0"/>
            <a:r>
              <a:rPr lang="sl-SI"/>
              <a:t>Tretja raven</a:t>
            </a:r>
          </a:p>
          <a:p>
            <a:pPr lvl="3" rtl="0"/>
            <a:r>
              <a:rPr lang="sl-SI"/>
              <a:t>Četrta raven</a:t>
            </a:r>
          </a:p>
          <a:p>
            <a:pPr lvl="4" rtl="0"/>
            <a:r>
              <a:rPr lang="sl-SI"/>
              <a:t>Peta raven</a:t>
            </a:r>
            <a:endParaRPr lang="sl-SI" dirty="0"/>
          </a:p>
        </p:txBody>
      </p:sp>
      <p:sp>
        <p:nvSpPr>
          <p:cNvPr id="5" name="Označba mesta za besedilo 4"/>
          <p:cNvSpPr>
            <a:spLocks noGrp="1"/>
          </p:cNvSpPr>
          <p:nvPr>
            <p:ph type="body" sz="quarter" idx="3"/>
          </p:nvPr>
        </p:nvSpPr>
        <p:spPr>
          <a:xfrm>
            <a:off x="6326188" y="1828800"/>
            <a:ext cx="5029200" cy="68580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100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sl-SI"/>
              <a:t>Kliknite za urejanje slogov besedila matrice</a:t>
            </a:r>
          </a:p>
        </p:txBody>
      </p:sp>
      <p:sp>
        <p:nvSpPr>
          <p:cNvPr id="6" name="Označba mesta za vsebino 5"/>
          <p:cNvSpPr>
            <a:spLocks noGrp="1"/>
          </p:cNvSpPr>
          <p:nvPr>
            <p:ph sz="quarter" idx="4"/>
          </p:nvPr>
        </p:nvSpPr>
        <p:spPr>
          <a:xfrm>
            <a:off x="6326188" y="2514600"/>
            <a:ext cx="5029200" cy="3675063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sl-SI"/>
              <a:t>Kliknite za urejanje slogov besedila matrice</a:t>
            </a:r>
          </a:p>
          <a:p>
            <a:pPr lvl="1" rtl="0"/>
            <a:r>
              <a:rPr lang="sl-SI"/>
              <a:t>Druga raven</a:t>
            </a:r>
          </a:p>
          <a:p>
            <a:pPr lvl="2" rtl="0"/>
            <a:r>
              <a:rPr lang="sl-SI"/>
              <a:t>Tretja raven</a:t>
            </a:r>
          </a:p>
          <a:p>
            <a:pPr lvl="3" rtl="0"/>
            <a:r>
              <a:rPr lang="sl-SI"/>
              <a:t>Četrta raven</a:t>
            </a:r>
          </a:p>
          <a:p>
            <a:pPr lvl="4" rtl="0"/>
            <a:r>
              <a:rPr lang="sl-SI"/>
              <a:t>Peta raven</a:t>
            </a:r>
            <a:endParaRPr lang="sl-SI" dirty="0"/>
          </a:p>
        </p:txBody>
      </p:sp>
      <p:sp>
        <p:nvSpPr>
          <p:cNvPr id="8" name="Označba mesta za nogo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dirty="0"/>
          </a:p>
        </p:txBody>
      </p:sp>
      <p:sp>
        <p:nvSpPr>
          <p:cNvPr id="7" name="Označba mesta za datum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F79E62-C94E-47CA-A04B-28FFD375570B}" type="datetime1">
              <a:rPr lang="sl-SI" smtClean="0"/>
              <a:t>17. 12. 2024</a:t>
            </a:fld>
            <a:endParaRPr lang="sl-SI" dirty="0"/>
          </a:p>
        </p:txBody>
      </p:sp>
      <p:sp>
        <p:nvSpPr>
          <p:cNvPr id="9" name="Označba mesta za številko diapozitiva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44799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amo naslo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sl-SI"/>
              <a:t>Kliknite, če želite urediti slog naslova matrice</a:t>
            </a:r>
            <a:endParaRPr lang="sl-SI" dirty="0"/>
          </a:p>
        </p:txBody>
      </p:sp>
      <p:sp>
        <p:nvSpPr>
          <p:cNvPr id="4" name="Označba mesta za nogo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dirty="0"/>
          </a:p>
        </p:txBody>
      </p:sp>
      <p:sp>
        <p:nvSpPr>
          <p:cNvPr id="3" name="Označba mesta za datum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D0DF87C-D453-4F5C-9228-81329545492F}" type="datetime1">
              <a:rPr lang="sl-SI" smtClean="0"/>
              <a:t>17. 12. 2024</a:t>
            </a:fld>
            <a:endParaRPr lang="sl-SI" dirty="0"/>
          </a:p>
        </p:txBody>
      </p:sp>
      <p:sp>
        <p:nvSpPr>
          <p:cNvPr id="5" name="Označba mesta za številko diapozitiva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956345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az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značba mesta za nogo 1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dirty="0"/>
          </a:p>
        </p:txBody>
      </p:sp>
      <p:sp>
        <p:nvSpPr>
          <p:cNvPr id="2" name="Označba mesta za datum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6F6343E-E55C-4BCB-BD00-5AAFD07DB48F}" type="datetime1">
              <a:rPr lang="sl-SI" smtClean="0"/>
              <a:t>17. 12. 2024</a:t>
            </a:fld>
            <a:endParaRPr lang="sl-SI" dirty="0"/>
          </a:p>
        </p:txBody>
      </p:sp>
      <p:sp>
        <p:nvSpPr>
          <p:cNvPr id="4" name="Označba mesta za številko diapozitiva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66730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Vsebina z naslov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924800" y="1524000"/>
            <a:ext cx="3429000" cy="1905000"/>
          </a:xfrm>
        </p:spPr>
        <p:txBody>
          <a:bodyPr rtlCol="0" anchor="b">
            <a:normAutofit/>
          </a:bodyPr>
          <a:lstStyle>
            <a:lvl1pPr>
              <a:defRPr sz="3400"/>
            </a:lvl1pPr>
          </a:lstStyle>
          <a:p>
            <a:pPr rtl="0"/>
            <a:r>
              <a:rPr lang="sl-SI"/>
              <a:t>Kliknite, če želite urediti slog naslova matrice</a:t>
            </a:r>
            <a:endParaRPr lang="sl-SI" dirty="0"/>
          </a:p>
        </p:txBody>
      </p:sp>
      <p:sp>
        <p:nvSpPr>
          <p:cNvPr id="3" name="Označba mesta za vsebino 2"/>
          <p:cNvSpPr>
            <a:spLocks noGrp="1"/>
          </p:cNvSpPr>
          <p:nvPr>
            <p:ph idx="1"/>
          </p:nvPr>
        </p:nvSpPr>
        <p:spPr>
          <a:xfrm>
            <a:off x="838200" y="685800"/>
            <a:ext cx="6400800" cy="5257800"/>
          </a:xfrm>
        </p:spPr>
        <p:txBody>
          <a:bodyPr rtlCol="0">
            <a:normAutofit/>
          </a:bodyPr>
          <a:lstStyle>
            <a:lvl1pPr rtl="0"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sl-SI"/>
              <a:t>Kliknite za urejanje slogov besedila matrice</a:t>
            </a:r>
          </a:p>
          <a:p>
            <a:pPr lvl="1" rtl="0"/>
            <a:r>
              <a:rPr lang="sl-SI"/>
              <a:t>Druga raven</a:t>
            </a:r>
          </a:p>
          <a:p>
            <a:pPr lvl="2" rtl="0"/>
            <a:r>
              <a:rPr lang="sl-SI"/>
              <a:t>Tretja raven</a:t>
            </a:r>
          </a:p>
          <a:p>
            <a:pPr lvl="3" rtl="0"/>
            <a:r>
              <a:rPr lang="sl-SI"/>
              <a:t>Četrta raven</a:t>
            </a:r>
          </a:p>
          <a:p>
            <a:pPr lvl="4" rtl="0"/>
            <a:r>
              <a:rPr lang="sl-SI"/>
              <a:t>Peta raven</a:t>
            </a:r>
            <a:endParaRPr lang="sl-SI" dirty="0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7924800" y="3581400"/>
            <a:ext cx="3429000" cy="1828800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/>
              <a:t>Kliknite za urejanje slogov besedila matrice</a:t>
            </a:r>
          </a:p>
        </p:txBody>
      </p:sp>
      <p:sp>
        <p:nvSpPr>
          <p:cNvPr id="6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dirty="0"/>
          </a:p>
        </p:txBody>
      </p:sp>
      <p:sp>
        <p:nvSpPr>
          <p:cNvPr id="5" name="Označba mesta za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FA3E7EA-A254-4F72-A45B-19279E98D348}" type="datetime1">
              <a:rPr lang="sl-SI" smtClean="0"/>
              <a:t>17. 12. 2024</a:t>
            </a:fld>
            <a:endParaRPr lang="sl-SI" dirty="0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97896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Slika z na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slov 1"/>
          <p:cNvSpPr>
            <a:spLocks noGrp="1"/>
          </p:cNvSpPr>
          <p:nvPr>
            <p:ph type="title"/>
          </p:nvPr>
        </p:nvSpPr>
        <p:spPr>
          <a:xfrm>
            <a:off x="7924800" y="1527048"/>
            <a:ext cx="3429000" cy="1901952"/>
          </a:xfrm>
        </p:spPr>
        <p:txBody>
          <a:bodyPr rtlCol="0" anchor="b">
            <a:normAutofit/>
          </a:bodyPr>
          <a:lstStyle>
            <a:lvl1pPr>
              <a:defRPr sz="3400"/>
            </a:lvl1pPr>
          </a:lstStyle>
          <a:p>
            <a:pPr rtl="0"/>
            <a:r>
              <a:rPr lang="sl-SI"/>
              <a:t>Kliknite, če želite urediti slog naslova matrice</a:t>
            </a:r>
            <a:endParaRPr lang="sl-SI" dirty="0"/>
          </a:p>
        </p:txBody>
      </p:sp>
      <p:sp>
        <p:nvSpPr>
          <p:cNvPr id="3" name="Označba mesta za sliko 2" descr="Prazna označba mesta za dodajanje slike. Kliknite označbo mesta in izberite sliko, ki jo želite dodati."/>
          <p:cNvSpPr>
            <a:spLocks noGrp="1"/>
          </p:cNvSpPr>
          <p:nvPr>
            <p:ph type="pic" idx="1"/>
          </p:nvPr>
        </p:nvSpPr>
        <p:spPr>
          <a:xfrm>
            <a:off x="838198" y="685800"/>
            <a:ext cx="6400800" cy="5257800"/>
          </a:xfrm>
        </p:spPr>
        <p:txBody>
          <a:bodyPr rtlCol="0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sl-SI"/>
              <a:t>Kliknite ikono, če želite dodati sliko</a:t>
            </a:r>
            <a:endParaRPr lang="sl-SI" dirty="0"/>
          </a:p>
        </p:txBody>
      </p:sp>
      <p:sp>
        <p:nvSpPr>
          <p:cNvPr id="4" name="Označba mesta besedila 3"/>
          <p:cNvSpPr>
            <a:spLocks noGrp="1"/>
          </p:cNvSpPr>
          <p:nvPr>
            <p:ph type="body" sz="half" idx="2"/>
          </p:nvPr>
        </p:nvSpPr>
        <p:spPr>
          <a:xfrm>
            <a:off x="7924800" y="3581400"/>
            <a:ext cx="3428999" cy="1828800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sl-SI"/>
              <a:t>Kliknite za urejanje slogov besedila matrice</a:t>
            </a:r>
          </a:p>
        </p:txBody>
      </p:sp>
      <p:sp>
        <p:nvSpPr>
          <p:cNvPr id="6" name="Označba mesta za nogo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sl-SI" dirty="0"/>
          </a:p>
        </p:txBody>
      </p:sp>
      <p:sp>
        <p:nvSpPr>
          <p:cNvPr id="5" name="Označba mesta za datum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01935CE2-300F-429D-B29B-584AB6B47C97}" type="datetime1">
              <a:rPr lang="sl-SI" smtClean="0"/>
              <a:t>17. 12. 2024</a:t>
            </a:fld>
            <a:endParaRPr lang="sl-SI" dirty="0"/>
          </a:p>
        </p:txBody>
      </p:sp>
      <p:sp>
        <p:nvSpPr>
          <p:cNvPr id="7" name="Označba mesta številke diapozitiva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B13333A4-2EF1-4B79-B68C-AB20E66B4822}" type="slidenum">
              <a:rPr lang="sl-SI" smtClean="0"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3225279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C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ravokotnik 6"/>
          <p:cNvSpPr/>
          <p:nvPr userDrawn="1"/>
        </p:nvSpPr>
        <p:spPr bwMode="invGray">
          <a:xfrm>
            <a:off x="0" y="6492239"/>
            <a:ext cx="12188825" cy="3657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sl-SI" dirty="0"/>
          </a:p>
        </p:txBody>
      </p:sp>
      <p:sp>
        <p:nvSpPr>
          <p:cNvPr id="2" name="Označba mesta za naslov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1452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sl-SI" dirty="0"/>
              <a:t>Uredite slog naslova matrice</a:t>
            </a:r>
          </a:p>
        </p:txBody>
      </p:sp>
      <p:sp>
        <p:nvSpPr>
          <p:cNvPr id="3" name="Označba mesta besedila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sl-SI" dirty="0"/>
              <a:t>Uredite sloge besedila matrice</a:t>
            </a:r>
          </a:p>
          <a:p>
            <a:pPr lvl="1" rtl="0"/>
            <a:r>
              <a:rPr lang="sl-SI" dirty="0"/>
              <a:t>Druga raven</a:t>
            </a:r>
          </a:p>
          <a:p>
            <a:pPr lvl="2" rtl="0"/>
            <a:r>
              <a:rPr lang="sl-SI" dirty="0"/>
              <a:t>Tretja raven</a:t>
            </a:r>
          </a:p>
          <a:p>
            <a:pPr lvl="3" rtl="0"/>
            <a:r>
              <a:rPr lang="sl-SI" dirty="0"/>
              <a:t>Četrta raven</a:t>
            </a:r>
          </a:p>
          <a:p>
            <a:pPr lvl="4" rtl="0"/>
            <a:r>
              <a:rPr lang="sl-SI" dirty="0"/>
              <a:t>Peta raven</a:t>
            </a:r>
          </a:p>
        </p:txBody>
      </p:sp>
      <p:sp>
        <p:nvSpPr>
          <p:cNvPr id="5" name="Označba mesta za nogo 3"/>
          <p:cNvSpPr>
            <a:spLocks noGrp="1"/>
          </p:cNvSpPr>
          <p:nvPr>
            <p:ph type="ftr" sz="quarter" idx="3"/>
          </p:nvPr>
        </p:nvSpPr>
        <p:spPr>
          <a:xfrm>
            <a:off x="381000" y="6549715"/>
            <a:ext cx="8442158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pPr rtl="0"/>
            <a:endParaRPr lang="sl-SI" dirty="0"/>
          </a:p>
        </p:txBody>
      </p:sp>
      <p:sp>
        <p:nvSpPr>
          <p:cNvPr id="4" name="Označba mesta za datum 4"/>
          <p:cNvSpPr>
            <a:spLocks noGrp="1"/>
          </p:cNvSpPr>
          <p:nvPr>
            <p:ph type="dt" sz="half" idx="2"/>
          </p:nvPr>
        </p:nvSpPr>
        <p:spPr>
          <a:xfrm>
            <a:off x="9685939" y="6549715"/>
            <a:ext cx="1667860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fld id="{4C287EA0-6D24-47FD-9772-FF2EB91C34E4}" type="datetime1">
              <a:rPr lang="sl-SI" smtClean="0"/>
              <a:pPr/>
              <a:t>17. 12. 2024</a:t>
            </a:fld>
            <a:endParaRPr lang="sl-SI" dirty="0"/>
          </a:p>
        </p:txBody>
      </p:sp>
      <p:sp>
        <p:nvSpPr>
          <p:cNvPr id="6" name="Označba mesta številke diapozitiva 5"/>
          <p:cNvSpPr>
            <a:spLocks noGrp="1"/>
          </p:cNvSpPr>
          <p:nvPr>
            <p:ph type="sldNum" sz="quarter" idx="4"/>
          </p:nvPr>
        </p:nvSpPr>
        <p:spPr>
          <a:xfrm>
            <a:off x="11353799" y="6549715"/>
            <a:ext cx="446361" cy="2292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bg1">
                    <a:lumMod val="40000"/>
                    <a:lumOff val="60000"/>
                  </a:schemeClr>
                </a:solidFill>
              </a:defRPr>
            </a:lvl1pPr>
          </a:lstStyle>
          <a:p>
            <a:pPr rtl="0"/>
            <a:fld id="{B13333A4-2EF1-4B79-B68C-AB20E66B4822}" type="slidenum">
              <a:rPr lang="sl-SI" smtClean="0"/>
              <a:pPr/>
              <a:t>‹#›</a:t>
            </a:fld>
            <a:endParaRPr lang="sl-SI" dirty="0"/>
          </a:p>
        </p:txBody>
      </p:sp>
    </p:spTree>
    <p:extLst>
      <p:ext uri="{BB962C8B-B14F-4D97-AF65-F5344CB8AC3E}">
        <p14:creationId xmlns:p14="http://schemas.microsoft.com/office/powerpoint/2010/main" val="115587165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840">
          <p15:clr>
            <a:srgbClr val="F26B43"/>
          </p15:clr>
        </p15:guide>
        <p15:guide id="2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3.png"/><Relationship Id="rId10" Type="http://schemas.openxmlformats.org/officeDocument/2006/relationships/image" Target="../media/image6.png"/><Relationship Id="rId4" Type="http://schemas.openxmlformats.org/officeDocument/2006/relationships/image" Target="../media/image2.png"/><Relationship Id="rId9" Type="http://schemas.microsoft.com/office/2007/relationships/hdphoto" Target="../media/hdphoto2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6.xml"/><Relationship Id="rId4" Type="http://schemas.openxmlformats.org/officeDocument/2006/relationships/chart" Target="../charts/char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2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9.xml"/><Relationship Id="rId4" Type="http://schemas.openxmlformats.org/officeDocument/2006/relationships/chart" Target="../charts/char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bcina-skocjan.si/objava/947248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DDDCD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ravokotnik 3">
            <a:extLst>
              <a:ext uri="{FF2B5EF4-FFF2-40B4-BE49-F238E27FC236}">
                <a16:creationId xmlns:a16="http://schemas.microsoft.com/office/drawing/2014/main" id="{2025521E-BE6E-9AD1-83C3-F77B7C27D907}"/>
              </a:ext>
            </a:extLst>
          </p:cNvPr>
          <p:cNvSpPr/>
          <p:nvPr/>
        </p:nvSpPr>
        <p:spPr>
          <a:xfrm>
            <a:off x="0" y="3933056"/>
            <a:ext cx="12192000" cy="2088232"/>
          </a:xfrm>
          <a:prstGeom prst="rect">
            <a:avLst/>
          </a:prstGeom>
          <a:solidFill>
            <a:srgbClr val="4F99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>
              <a:solidFill>
                <a:srgbClr val="6BA9F5"/>
              </a:solidFill>
              <a:latin typeface="Open Sans" pitchFamily="2" charset="0"/>
              <a:ea typeface="Open Sans" pitchFamily="2" charset="0"/>
              <a:cs typeface="Open Sans" pitchFamily="2" charset="0"/>
            </a:endParaRPr>
          </a:p>
        </p:txBody>
      </p:sp>
      <p:sp>
        <p:nvSpPr>
          <p:cNvPr id="2" name="Naslov 1"/>
          <p:cNvSpPr>
            <a:spLocks noGrp="1"/>
          </p:cNvSpPr>
          <p:nvPr>
            <p:ph type="ctrTitle"/>
          </p:nvPr>
        </p:nvSpPr>
        <p:spPr>
          <a:xfrm>
            <a:off x="1424601" y="4114800"/>
            <a:ext cx="10359463" cy="1158446"/>
          </a:xfrm>
        </p:spPr>
        <p:txBody>
          <a:bodyPr rtlCol="0">
            <a:noAutofit/>
          </a:bodyPr>
          <a:lstStyle/>
          <a:p>
            <a:pPr rtl="0"/>
            <a:r>
              <a:rPr lang="sl-SI" sz="2800" b="1" dirty="0">
                <a:solidFill>
                  <a:srgbClr val="313D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OBČINSKA CELOSTNA PROMETNA STRATEGIJA (OCPS) OBČINE ŠKOCJAN</a:t>
            </a:r>
            <a:r>
              <a:rPr lang="sl-SI" sz="2000" b="1" dirty="0">
                <a:solidFill>
                  <a:srgbClr val="313D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– pregled stanja, ključnih izzivov in priložnosti</a:t>
            </a:r>
          </a:p>
        </p:txBody>
      </p:sp>
      <p:sp>
        <p:nvSpPr>
          <p:cNvPr id="3" name="Podnaslov 2"/>
          <p:cNvSpPr>
            <a:spLocks noGrp="1"/>
          </p:cNvSpPr>
          <p:nvPr>
            <p:ph type="subTitle" idx="1"/>
          </p:nvPr>
        </p:nvSpPr>
        <p:spPr>
          <a:xfrm>
            <a:off x="1424601" y="5338170"/>
            <a:ext cx="10515598" cy="474836"/>
          </a:xfrm>
        </p:spPr>
        <p:txBody>
          <a:bodyPr rtlCol="0"/>
          <a:lstStyle/>
          <a:p>
            <a:pPr rtl="0"/>
            <a:r>
              <a:rPr lang="sl-SI" b="1" dirty="0">
                <a:solidFill>
                  <a:srgbClr val="DDDCD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december 2024</a:t>
            </a:r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0B404956-784D-BF5D-BA27-51BFA6CFCDB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9933" y="5369469"/>
            <a:ext cx="1534578" cy="547677"/>
          </a:xfrm>
          <a:prstGeom prst="rect">
            <a:avLst/>
          </a:prstGeom>
        </p:spPr>
      </p:pic>
      <p:pic>
        <p:nvPicPr>
          <p:cNvPr id="7" name="Slika 6">
            <a:extLst>
              <a:ext uri="{FF2B5EF4-FFF2-40B4-BE49-F238E27FC236}">
                <a16:creationId xmlns:a16="http://schemas.microsoft.com/office/drawing/2014/main" id="{98F90947-366A-EAF5-96CE-7B98A82479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341" r="-1"/>
          <a:stretch/>
        </p:blipFill>
        <p:spPr>
          <a:xfrm>
            <a:off x="9552384" y="-38245"/>
            <a:ext cx="2639980" cy="628581"/>
          </a:xfrm>
          <a:prstGeom prst="rect">
            <a:avLst/>
          </a:prstGeom>
        </p:spPr>
      </p:pic>
      <p:pic>
        <p:nvPicPr>
          <p:cNvPr id="12" name="Slika 11">
            <a:extLst>
              <a:ext uri="{FF2B5EF4-FFF2-40B4-BE49-F238E27FC236}">
                <a16:creationId xmlns:a16="http://schemas.microsoft.com/office/drawing/2014/main" id="{C6D9F3C0-4692-18E3-7579-DAAD04BA8FB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344" y="4341044"/>
            <a:ext cx="1167598" cy="898247"/>
          </a:xfrm>
          <a:prstGeom prst="rect">
            <a:avLst/>
          </a:prstGeom>
        </p:spPr>
      </p:pic>
      <p:pic>
        <p:nvPicPr>
          <p:cNvPr id="6" name="Picture 2" descr="Dobrodošli">
            <a:extLst>
              <a:ext uri="{FF2B5EF4-FFF2-40B4-BE49-F238E27FC236}">
                <a16:creationId xmlns:a16="http://schemas.microsoft.com/office/drawing/2014/main" id="{BC9F0330-FFE3-B38A-CC1A-9E585DAF1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0" y="0"/>
            <a:ext cx="12192000" cy="412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Slika 7">
            <a:extLst>
              <a:ext uri="{FF2B5EF4-FFF2-40B4-BE49-F238E27FC236}">
                <a16:creationId xmlns:a16="http://schemas.microsoft.com/office/drawing/2014/main" id="{29B5EA94-92F1-3262-29FB-3B5DD40601C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11"/>
          <a:stretch/>
        </p:blipFill>
        <p:spPr>
          <a:xfrm>
            <a:off x="8400256" y="0"/>
            <a:ext cx="3816424" cy="817177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6F42F33A-52FD-E90A-0185-BB62F711C12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948" b="89791" l="3918" r="93377">
                        <a14:foregroundMark x1="16791" y1="20157" x2="16791" y2="20157"/>
                        <a14:foregroundMark x1="18377" y1="67539" x2="18377" y2="67539"/>
                        <a14:foregroundMark x1="9142" y1="63613" x2="9142" y2="63613"/>
                        <a14:foregroundMark x1="7463" y1="54450" x2="7463" y2="54450"/>
                        <a14:foregroundMark x1="4011" y1="32199" x2="4011" y2="32199"/>
                        <a14:foregroundMark x1="33022" y1="29843" x2="33022" y2="29843"/>
                        <a14:foregroundMark x1="36101" y1="32199" x2="36101" y2="32199"/>
                        <a14:foregroundMark x1="43284" y1="27225" x2="43284" y2="27225"/>
                        <a14:foregroundMark x1="45802" y1="26440" x2="45802" y2="26440"/>
                        <a14:foregroundMark x1="52332" y1="23560" x2="52332" y2="23560"/>
                        <a14:foregroundMark x1="56437" y1="26440" x2="56437" y2="26440"/>
                        <a14:foregroundMark x1="56343" y1="17801" x2="56343" y2="17801"/>
                        <a14:foregroundMark x1="58489" y1="28010" x2="58489" y2="28010"/>
                        <a14:foregroundMark x1="63806" y1="26702" x2="63806" y2="26702"/>
                        <a14:foregroundMark x1="63993" y1="18848" x2="63993" y2="18848"/>
                        <a14:foregroundMark x1="34328" y1="54712" x2="34328" y2="54712"/>
                        <a14:foregroundMark x1="38246" y1="57068" x2="38246" y2="57068"/>
                        <a14:foregroundMark x1="43843" y1="57853" x2="43843" y2="57853"/>
                        <a14:foregroundMark x1="49254" y1="55759" x2="49254" y2="55759"/>
                        <a14:foregroundMark x1="56157" y1="57853" x2="56157" y2="57853"/>
                        <a14:foregroundMark x1="64179" y1="58377" x2="64179" y2="58377"/>
                        <a14:foregroundMark x1="70243" y1="54450" x2="70243" y2="54450"/>
                        <a14:foregroundMark x1="74720" y1="51571" x2="74720" y2="51571"/>
                        <a14:foregroundMark x1="78825" y1="54974" x2="78825" y2="54974"/>
                        <a14:foregroundMark x1="70989" y1="32984" x2="70989" y2="32984"/>
                        <a14:foregroundMark x1="73414" y1="29581" x2="73414" y2="29581"/>
                        <a14:foregroundMark x1="79011" y1="25654" x2="79011" y2="25654"/>
                        <a14:foregroundMark x1="84608" y1="25916" x2="84608" y2="25916"/>
                        <a14:foregroundMark x1="87966" y1="31675" x2="87966" y2="31675"/>
                        <a14:foregroundMark x1="93377" y1="28010" x2="93377" y2="28010"/>
                        <a14:backgroundMark x1="37407" y1="31414" x2="37407" y2="31414"/>
                        <a14:backgroundMark x1="66325" y1="56806" x2="66325" y2="56806"/>
                        <a14:backgroundMark x1="75280" y1="25916" x2="75280" y2="25916"/>
                        <a14:backgroundMark x1="89739" y1="26178" x2="89739" y2="26178"/>
                      </a14:backgroundRemoval>
                    </a14:imgEffect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26198" y="5475603"/>
            <a:ext cx="1358466" cy="484081"/>
          </a:xfrm>
          <a:prstGeom prst="rect">
            <a:avLst/>
          </a:prstGeom>
        </p:spPr>
      </p:pic>
      <p:pic>
        <p:nvPicPr>
          <p:cNvPr id="10" name="Slika 9">
            <a:extLst>
              <a:ext uri="{FF2B5EF4-FFF2-40B4-BE49-F238E27FC236}">
                <a16:creationId xmlns:a16="http://schemas.microsoft.com/office/drawing/2014/main" id="{D80F6D1A-A4B5-50C4-8E5D-EC766652505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biLevel thresh="75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Photocopy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4379" y="5331953"/>
            <a:ext cx="401160" cy="484081"/>
          </a:xfrm>
          <a:prstGeom prst="rect">
            <a:avLst/>
          </a:prstGeom>
        </p:spPr>
      </p:pic>
      <p:sp>
        <p:nvSpPr>
          <p:cNvPr id="11" name="Podnaslov 2">
            <a:extLst>
              <a:ext uri="{FF2B5EF4-FFF2-40B4-BE49-F238E27FC236}">
                <a16:creationId xmlns:a16="http://schemas.microsoft.com/office/drawing/2014/main" id="{99A59B8F-53F7-B839-F701-CE85A91591FF}"/>
              </a:ext>
            </a:extLst>
          </p:cNvPr>
          <p:cNvSpPr txBox="1">
            <a:spLocks/>
          </p:cNvSpPr>
          <p:nvPr/>
        </p:nvSpPr>
        <p:spPr>
          <a:xfrm>
            <a:off x="7998895" y="5806159"/>
            <a:ext cx="1152128" cy="234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800"/>
              </a:spcBef>
              <a:buClr>
                <a:schemeClr val="accent1"/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sl-SI" sz="900" b="1" dirty="0">
                <a:solidFill>
                  <a:schemeClr val="tx1"/>
                </a:solidFill>
                <a:latin typeface="Sylfaen" panose="010A0502050306030303" pitchFamily="18" charset="0"/>
                <a:ea typeface="Segoe UI" panose="020B0502040204020203" pitchFamily="34" charset="0"/>
                <a:cs typeface="Arial" panose="020B0604020202020204" pitchFamily="34" charset="0"/>
              </a:rPr>
              <a:t>OBČINA ŠKOCJAN</a:t>
            </a:r>
          </a:p>
        </p:txBody>
      </p:sp>
    </p:spTree>
    <p:extLst>
      <p:ext uri="{BB962C8B-B14F-4D97-AF65-F5344CB8AC3E}">
        <p14:creationId xmlns:p14="http://schemas.microsoft.com/office/powerpoint/2010/main" val="2142729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99354" y="-57603"/>
            <a:ext cx="5580621" cy="84638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Razmere v občini kažejo, da:</a:t>
            </a:r>
          </a:p>
          <a:p>
            <a:pPr algn="just">
              <a:spcAft>
                <a:spcPts val="0"/>
              </a:spcAft>
            </a:pPr>
            <a:endParaRPr lang="sl-SI" sz="1600" b="1" dirty="0">
              <a:solidFill>
                <a:srgbClr val="313D34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8,1 % anketiranih zaposlenih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živi na razdalji do 2 km od doma do dela, kar je primerna razdalja za hojo, v službo jih hodi 6,1 %,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potencial za povečanje deleža hoje med zaposlenimi je 2,0 %,</a:t>
            </a: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14% anketiranih osnovnošolcev hodi v šolo peš,</a:t>
            </a:r>
            <a:b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rezultati ankete na državni ravni (na platformi Kako hodimo v šolo?) kažejo, da obstaja velik razkorak med željami in dejanskimi prihodi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šolo peš ali s kolesom.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Aktivno (peš, s kolesom,…)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si v šolo želi hoditi 72% otrok,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 jih na ta način hodi le 37% v Sloveniji, 14% v občini Škocjan,</a:t>
            </a: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glede na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kordonsko štetje 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delež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aktivno potujočih potnikov znašal 1,2%,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tega so pešci predstavljali 0,8%,</a:t>
            </a:r>
          </a:p>
          <a:p>
            <a:pPr marL="28575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rezultati ankete za splošno javnost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potovalnih navadah kažejo da majhen delež vprašanih,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poti do 1 km že sedaj opravlja peš (16%),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174 anketirancev je 29 takih, ki poti do 1 km ne opravljajo peš, a bi jih v primeru, da bi bile poti urejene in varnejše. Tu se kaže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potencial za povečanje deleža hoje na razdaljah do 1 km vsaj za 16 %.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Dodaten potencial za povečanje deleža hoje se kaže tudi pri omejevanju parkiranja, a le za 1,7 %. Delež takih, ki bi ne glede na vse ukrepe ostali pri uporabi avtomobila znaša 18%. </a:t>
            </a: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sl-SI" sz="1600" dirty="0">
              <a:solidFill>
                <a:srgbClr val="FF0000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3" name="Grafikon 2">
            <a:extLst>
              <a:ext uri="{FF2B5EF4-FFF2-40B4-BE49-F238E27FC236}">
                <a16:creationId xmlns:a16="http://schemas.microsoft.com/office/drawing/2014/main" id="{E3E07BE7-7C80-B777-3438-1E1F8BB2004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3254550"/>
              </p:ext>
            </p:extLst>
          </p:nvPr>
        </p:nvGraphicFramePr>
        <p:xfrm>
          <a:off x="9480375" y="0"/>
          <a:ext cx="2715037" cy="4293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Grafikon 5">
            <a:extLst>
              <a:ext uri="{FF2B5EF4-FFF2-40B4-BE49-F238E27FC236}">
                <a16:creationId xmlns:a16="http://schemas.microsoft.com/office/drawing/2014/main" id="{7EAA4132-0D89-9F6C-4723-96658E2E4A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07393316"/>
              </p:ext>
            </p:extLst>
          </p:nvPr>
        </p:nvGraphicFramePr>
        <p:xfrm>
          <a:off x="5591943" y="-57603"/>
          <a:ext cx="3888431" cy="4496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Grafikon 3">
            <a:extLst>
              <a:ext uri="{FF2B5EF4-FFF2-40B4-BE49-F238E27FC236}">
                <a16:creationId xmlns:a16="http://schemas.microsoft.com/office/drawing/2014/main" id="{AF9E7240-157A-A243-486D-0A102F0CE5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2656497"/>
              </p:ext>
            </p:extLst>
          </p:nvPr>
        </p:nvGraphicFramePr>
        <p:xfrm>
          <a:off x="5879974" y="4496207"/>
          <a:ext cx="6216775" cy="1926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4021729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>
            <a:extLst>
              <a:ext uri="{FF2B5EF4-FFF2-40B4-BE49-F238E27FC236}">
                <a16:creationId xmlns:a16="http://schemas.microsoft.com/office/drawing/2014/main" id="{238FFE03-A029-68D9-E137-F378D352247E}"/>
              </a:ext>
            </a:extLst>
          </p:cNvPr>
          <p:cNvSpPr/>
          <p:nvPr/>
        </p:nvSpPr>
        <p:spPr>
          <a:xfrm>
            <a:off x="0" y="4077072"/>
            <a:ext cx="12192000" cy="2088232"/>
          </a:xfrm>
          <a:prstGeom prst="rect">
            <a:avLst/>
          </a:prstGeom>
          <a:solidFill>
            <a:srgbClr val="4F99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4" name="Naslov 1">
            <a:extLst>
              <a:ext uri="{FF2B5EF4-FFF2-40B4-BE49-F238E27FC236}">
                <a16:creationId xmlns:a16="http://schemas.microsoft.com/office/drawing/2014/main" id="{1B751471-D935-8920-797C-C99A6822CC97}"/>
              </a:ext>
            </a:extLst>
          </p:cNvPr>
          <p:cNvSpPr txBox="1">
            <a:spLocks/>
          </p:cNvSpPr>
          <p:nvPr/>
        </p:nvSpPr>
        <p:spPr>
          <a:xfrm>
            <a:off x="480292" y="3429000"/>
            <a:ext cx="11231416" cy="18385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b="1" dirty="0">
                <a:solidFill>
                  <a:schemeClr val="bg1"/>
                </a:solidFill>
                <a:latin typeface="Corbel" panose="020B0503020204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KOLESARJENJE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345579FE-B391-5C20-1E96-34C0A8EF41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0"/>
            <a:ext cx="1991544" cy="710763"/>
          </a:xfrm>
          <a:prstGeom prst="rect">
            <a:avLst/>
          </a:prstGeom>
        </p:spPr>
      </p:pic>
      <p:sp>
        <p:nvSpPr>
          <p:cNvPr id="3" name="Pravokotnik 2"/>
          <p:cNvSpPr/>
          <p:nvPr/>
        </p:nvSpPr>
        <p:spPr>
          <a:xfrm>
            <a:off x="480292" y="2780928"/>
            <a:ext cx="11231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dirty="0">
                <a:solidFill>
                  <a:srgbClr val="4F99F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Povezava s cilji OCPS:</a:t>
            </a:r>
            <a:endParaRPr lang="sl-SI" sz="1200" dirty="0">
              <a:solidFill>
                <a:srgbClr val="4F99F3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Kolesarjenje omogoča, da so prebivalci aktivni in bolj zdravi,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imajo večjo kakovost življenja,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kolesarjenje prispeva k čistejšemu okolju ter nižjim stroškom za mobilnost,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 urejenimi kolesarskimi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povezavami se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izboljšuje dostopnost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povečuje varnost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kolesarjev kar vodi v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spremembe potovalnih navad prebivalcev.</a:t>
            </a:r>
            <a:endParaRPr lang="sl-SI" sz="1200" dirty="0">
              <a:solidFill>
                <a:schemeClr val="bg1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2729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63352" y="260648"/>
            <a:ext cx="684076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Razmere v občini kažejo, da:</a:t>
            </a:r>
          </a:p>
          <a:p>
            <a:pPr lvl="0"/>
            <a:endParaRPr lang="sl-SI" sz="16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podnebje v občini Škocjan primerno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 vsakodnevno kolesarjenje širokega spektra uporabnikov, manj ugodno je v jesenskih mesecih, saj je takrat največ padavin. Glede na pretekla obdobja se količina padavin v ostalih letnih časih zmanjšuje, medtem ko se količina padavin jeseni povečuje,</a:t>
            </a: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 Škocjan velik potencial za kolesarjenje,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vse pomembne javne storitve v Škocjanu je moč doseči v 5 minutah kolesarjenja,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 kolesom so iz Škocjana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15 minutah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dostopna skoraj vsa naselja v občini,</a:t>
            </a:r>
          </a:p>
          <a:p>
            <a:pPr lvl="0"/>
            <a:endParaRPr lang="sl-SI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izziv manjkajoče (obstoječa le v Dobruški vasi)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urejene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kolesarske povezave,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ki uporabnika z vidika varnosti  in udobja lahko odvrnejo od kolesarjenja kot potovalnega načina,</a:t>
            </a: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 občina Škocjan dobro oceno na lestvici kakovosti zraka (indeks kakovosti zraka ima vrednost 23), kar pomeni, da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 razmere za kolesarjenje ugodne</a:t>
            </a:r>
          </a:p>
          <a:p>
            <a:pPr marL="285750" lvl="0" indent="-285750">
              <a:buFontTx/>
              <a:buChar char="-"/>
            </a:pPr>
            <a:endParaRPr lang="sl-SI" sz="1600" b="1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ukrepi trajnostne mobilnosti ustvarjamo razmere za povečanje števila kolesarjev, kar prispeva k zmanjšanju prekomerne prehranjenosti prebivalstva in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bolj zdravemu prebivalstvu,</a:t>
            </a:r>
            <a:endParaRPr lang="sl-SI" sz="16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sl-SI" sz="1600" dirty="0">
              <a:solidFill>
                <a:srgbClr val="FF0000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Pravokotnik 4"/>
          <p:cNvSpPr/>
          <p:nvPr/>
        </p:nvSpPr>
        <p:spPr>
          <a:xfrm>
            <a:off x="7032104" y="6611779"/>
            <a:ext cx="423318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Dostopnost s kolesom v Črnomlju, Vojni vasi in Vražjem kamnu</a:t>
            </a:r>
          </a:p>
        </p:txBody>
      </p:sp>
      <p:pic>
        <p:nvPicPr>
          <p:cNvPr id="4" name="Slika 3">
            <a:extLst>
              <a:ext uri="{FF2B5EF4-FFF2-40B4-BE49-F238E27FC236}">
                <a16:creationId xmlns:a16="http://schemas.microsoft.com/office/drawing/2014/main" id="{6534396D-A9DD-8EE9-300E-0B42281E66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707" y="349141"/>
            <a:ext cx="5104293" cy="5892064"/>
          </a:xfrm>
          <a:prstGeom prst="rect">
            <a:avLst/>
          </a:prstGeom>
        </p:spPr>
      </p:pic>
      <p:pic>
        <p:nvPicPr>
          <p:cNvPr id="7" name="Slika 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7707" y="5532588"/>
            <a:ext cx="2274149" cy="70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668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63352" y="260648"/>
            <a:ext cx="5544616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Razmere v občini kažejo, da:</a:t>
            </a:r>
          </a:p>
          <a:p>
            <a:pPr lvl="0"/>
            <a:endParaRPr lang="sl-SI" sz="16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20,3% anketiranih zaposlenih je od doma do dela oddaljenih od 2 do 5 km, kar je primerna razdalja za kolesarjenje, v službo jih kolesari 5,2%,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potencial za povečanje deleža kolesarjenja med zaposlenimi je 15,1%,</a:t>
            </a:r>
            <a:br>
              <a:rPr lang="sl-SI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rezultati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ankete med osnovnošolci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so pokazali, da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učenci v šolo ne prihajajo s kolesom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tu je velik potencial za spremembo potovalnih navad ob izboljšanju pogojev za kolesarjenje,</a:t>
            </a: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glede na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kordonsko štetje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delež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aktivno potujočih potnikov znašal 1,2%,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 tega so kolesarji predstavljali 0,4% potnikov,</a:t>
            </a: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sl-SI" sz="1600" dirty="0">
              <a:solidFill>
                <a:srgbClr val="FF0000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Pravokotnik 7"/>
          <p:cNvSpPr/>
          <p:nvPr/>
        </p:nvSpPr>
        <p:spPr>
          <a:xfrm>
            <a:off x="263352" y="4154472"/>
            <a:ext cx="66967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rezultati ankete za splošno javnost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 potovalnih navadah kažejo da poti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 3 km s kolesom opravlja 8 % anketirancev,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glede na rezultate ankete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bi lahko delež kolesarjev povečali za 35 % v primeru, da se poti uredi in zagotovi večjo varnost.</a:t>
            </a:r>
            <a:br>
              <a:rPr lang="sl-SI" sz="16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Ostali ukrepi (sistem za izposojo e-koles, varne javne kolesarnice, težave s parkiranjem avtomobila na cilju) posamezno predstavljajo manj kot 2 % potenciala za povečanje kolesarjenja na krajše razdalje. Delež takih, ki bi ne glede na vse ukrepe ostali pri uporabi avtomobila na razdaljah do 3 km je 18 %. </a:t>
            </a:r>
          </a:p>
        </p:txBody>
      </p:sp>
      <p:graphicFrame>
        <p:nvGraphicFramePr>
          <p:cNvPr id="3" name="Grafikon 2">
            <a:extLst>
              <a:ext uri="{FF2B5EF4-FFF2-40B4-BE49-F238E27FC236}">
                <a16:creationId xmlns:a16="http://schemas.microsoft.com/office/drawing/2014/main" id="{AA726B27-A3B5-F390-ACCD-BCB20DA43B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13739283"/>
              </p:ext>
            </p:extLst>
          </p:nvPr>
        </p:nvGraphicFramePr>
        <p:xfrm>
          <a:off x="9480375" y="0"/>
          <a:ext cx="2715037" cy="4293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Grafikon 8">
            <a:extLst>
              <a:ext uri="{FF2B5EF4-FFF2-40B4-BE49-F238E27FC236}">
                <a16:creationId xmlns:a16="http://schemas.microsoft.com/office/drawing/2014/main" id="{13EB47DA-0FF0-C3FB-8E18-210350BB933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893934801"/>
              </p:ext>
            </p:extLst>
          </p:nvPr>
        </p:nvGraphicFramePr>
        <p:xfrm>
          <a:off x="6168008" y="-90122"/>
          <a:ext cx="3888431" cy="44962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Grafikon 4">
            <a:extLst>
              <a:ext uri="{FF2B5EF4-FFF2-40B4-BE49-F238E27FC236}">
                <a16:creationId xmlns:a16="http://schemas.microsoft.com/office/drawing/2014/main" id="{AF9E7240-157A-A243-486D-0A102F0CE5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94201997"/>
              </p:ext>
            </p:extLst>
          </p:nvPr>
        </p:nvGraphicFramePr>
        <p:xfrm>
          <a:off x="6816080" y="4383218"/>
          <a:ext cx="5228884" cy="20795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435500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>
            <a:extLst>
              <a:ext uri="{FF2B5EF4-FFF2-40B4-BE49-F238E27FC236}">
                <a16:creationId xmlns:a16="http://schemas.microsoft.com/office/drawing/2014/main" id="{238FFE03-A029-68D9-E137-F378D352247E}"/>
              </a:ext>
            </a:extLst>
          </p:cNvPr>
          <p:cNvSpPr/>
          <p:nvPr/>
        </p:nvSpPr>
        <p:spPr>
          <a:xfrm>
            <a:off x="0" y="4077072"/>
            <a:ext cx="12192000" cy="2088232"/>
          </a:xfrm>
          <a:prstGeom prst="rect">
            <a:avLst/>
          </a:prstGeom>
          <a:solidFill>
            <a:srgbClr val="4F99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4" name="Naslov 1">
            <a:extLst>
              <a:ext uri="{FF2B5EF4-FFF2-40B4-BE49-F238E27FC236}">
                <a16:creationId xmlns:a16="http://schemas.microsoft.com/office/drawing/2014/main" id="{1B751471-D935-8920-797C-C99A6822CC97}"/>
              </a:ext>
            </a:extLst>
          </p:cNvPr>
          <p:cNvSpPr txBox="1">
            <a:spLocks/>
          </p:cNvSpPr>
          <p:nvPr/>
        </p:nvSpPr>
        <p:spPr>
          <a:xfrm>
            <a:off x="480292" y="3429000"/>
            <a:ext cx="11231416" cy="18385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b="1" dirty="0">
                <a:solidFill>
                  <a:schemeClr val="bg1"/>
                </a:solidFill>
                <a:latin typeface="Corbel" panose="020B0503020204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JAVNI POTNIŠKI PROMET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345579FE-B391-5C20-1E96-34C0A8EF41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0"/>
            <a:ext cx="1991544" cy="710763"/>
          </a:xfrm>
          <a:prstGeom prst="rect">
            <a:avLst/>
          </a:prstGeom>
        </p:spPr>
      </p:pic>
      <p:sp>
        <p:nvSpPr>
          <p:cNvPr id="5" name="Pravokotnik 4"/>
          <p:cNvSpPr/>
          <p:nvPr/>
        </p:nvSpPr>
        <p:spPr>
          <a:xfrm>
            <a:off x="6514524" y="1916832"/>
            <a:ext cx="541412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dirty="0">
                <a:solidFill>
                  <a:srgbClr val="4F99F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Povezava s cilji OCPS:</a:t>
            </a:r>
            <a:endParaRPr lang="sl-SI" sz="1200" dirty="0">
              <a:solidFill>
                <a:srgbClr val="4F99F3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Večja uporaba javnega potniškega prometa je odvisna od dobre povezanosti naselij in primerne pogostosti voženj. JPP omogoča nižje stroške za mobilnost s tem nižji delež prevozne revščine, kar 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izboljšuje dostopnost, 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hkrati zagotavlja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večjo varnost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kakovost bivanja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 vpliva na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spreminjanje potovalnih navad.</a:t>
            </a:r>
            <a:endParaRPr lang="sl-SI" sz="1200" dirty="0">
              <a:solidFill>
                <a:schemeClr val="bg1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Slika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428" y="-1"/>
            <a:ext cx="5917604" cy="40851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6961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63352" y="260648"/>
            <a:ext cx="784887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Razmere v občini kažejo, da:</a:t>
            </a:r>
          </a:p>
          <a:p>
            <a:pPr lvl="0"/>
            <a:endParaRPr lang="sl-SI" sz="16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število prebivalcev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občini Škocjan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narašča,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število prebivalcev se je v zadnjih desetih letih povečalo za 3 % (65 prebivalcev), </a:t>
            </a:r>
          </a:p>
          <a:p>
            <a:pPr marL="285750" lvl="0" indent="-285750">
              <a:buFontTx/>
              <a:buChar char="-"/>
            </a:pPr>
            <a:endParaRPr lang="sl-SI" sz="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imajo območja, kjer je gostota prebivalstva višja boljšo dostopnost do JPP, območja z manj prebivalci slabšo,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delež prebivalcev občine Škocjan, ki leta 2023 v radiju 1 km zračne razdalje od svojega bivališča niso imeli aktivnega postajališča JPP je 30-40%,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oddaljenost avtobusnih postajališč v samem Škocjanu je zadovoljiva,</a:t>
            </a:r>
          </a:p>
          <a:p>
            <a:pPr lvl="0"/>
            <a:endParaRPr lang="sl-SI" sz="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Škocjan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nima primernih avtobusnih povezav,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zadovoljive avtobusne povezave ima z Ljubljano in Novim mestom le med delavniki, število avtobusnih povezav med Krškim in Škocjanom ter Sevnico in Škocjanom ni zadovoljivo med tednom niti med vikendom,</a:t>
            </a:r>
          </a:p>
          <a:p>
            <a:pPr marL="285750" lvl="0" indent="-285750">
              <a:buFontTx/>
              <a:buChar char="-"/>
            </a:pPr>
            <a:endParaRPr lang="sl-SI" sz="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frekvenca voženj avtobusov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ne dosega takega standarda, da bi to pritegnilo tiste, ki od njega kot lastniki avtomobilov niso neposredno odvisni, poleg tega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 potovalni časi avtobusnih prevozov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 primerjavi z osebnim vozilom manj ugodni, </a:t>
            </a:r>
          </a:p>
          <a:p>
            <a:pPr marL="285750" lvl="0" indent="-285750">
              <a:buFontTx/>
              <a:buChar char="-"/>
            </a:pPr>
            <a:endParaRPr lang="sl-SI" sz="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starostnikom je na voljo brezplačen prevoz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do želene lokacije in nazaj (Prostofer),</a:t>
            </a:r>
          </a:p>
          <a:p>
            <a:pPr lvl="0"/>
            <a:endParaRPr lang="sl-SI" sz="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 občina Škocjan nazorno opredeljen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načrt šolskih poti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osnovnih šol z označenimi nevarnimi mesti, kar je pregledna osnova za načrtovanje potrebnih ukrepov OCPS,</a:t>
            </a: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sl-SI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Pravokotnik 7"/>
          <p:cNvSpPr/>
          <p:nvPr/>
        </p:nvSpPr>
        <p:spPr>
          <a:xfrm>
            <a:off x="8112224" y="5068838"/>
            <a:ext cx="4079776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OB DELAVNIKIH: </a:t>
            </a:r>
          </a:p>
          <a:p>
            <a:pPr algn="just">
              <a:spcAft>
                <a:spcPts val="0"/>
              </a:spcAft>
            </a:pPr>
            <a:r>
              <a:rPr lang="sl-SI" sz="1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23 – primerno oz. 8 – zadovoljivo število parov voženj.</a:t>
            </a:r>
          </a:p>
          <a:p>
            <a:pPr algn="just">
              <a:spcAft>
                <a:spcPts val="0"/>
              </a:spcAft>
            </a:pPr>
            <a:endParaRPr lang="sl-SI" sz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sl-SI" sz="1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OB NEDELJAH:</a:t>
            </a:r>
          </a:p>
          <a:p>
            <a:pPr algn="just">
              <a:spcAft>
                <a:spcPts val="0"/>
              </a:spcAft>
            </a:pPr>
            <a:r>
              <a:rPr lang="sl-SI" sz="1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8 - primerno oz. 4 – zadovoljivo število parov voženj</a:t>
            </a:r>
          </a:p>
          <a:p>
            <a:pPr algn="just">
              <a:spcAft>
                <a:spcPts val="0"/>
              </a:spcAft>
            </a:pPr>
            <a:endParaRPr lang="sl-SI" sz="12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sl-SI" sz="9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(vir: Dostopnost do avtobusnih postajališč, Gabrovec, Bole, 2006)</a:t>
            </a:r>
            <a:endParaRPr lang="sl-SI" sz="900" dirty="0">
              <a:solidFill>
                <a:schemeClr val="bg1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870631FD-D695-E067-1F84-582CA02B76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1772" y="0"/>
            <a:ext cx="4166834" cy="1656693"/>
          </a:xfrm>
          <a:prstGeom prst="rect">
            <a:avLst/>
          </a:prstGeom>
        </p:spPr>
      </p:pic>
      <p:pic>
        <p:nvPicPr>
          <p:cNvPr id="9" name="Slika 8">
            <a:extLst>
              <a:ext uri="{FF2B5EF4-FFF2-40B4-BE49-F238E27FC236}">
                <a16:creationId xmlns:a16="http://schemas.microsoft.com/office/drawing/2014/main" id="{978815E4-0357-761E-D2D6-15F477DCDA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3305" y="1656693"/>
            <a:ext cx="4178695" cy="1704551"/>
          </a:xfrm>
          <a:prstGeom prst="rect">
            <a:avLst/>
          </a:prstGeom>
        </p:spPr>
      </p:pic>
      <p:pic>
        <p:nvPicPr>
          <p:cNvPr id="12" name="Slika 11">
            <a:extLst>
              <a:ext uri="{FF2B5EF4-FFF2-40B4-BE49-F238E27FC236}">
                <a16:creationId xmlns:a16="http://schemas.microsoft.com/office/drawing/2014/main" id="{E0467506-51B4-7B96-18BD-ABCDDCBFB5B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525"/>
          <a:stretch/>
        </p:blipFill>
        <p:spPr>
          <a:xfrm>
            <a:off x="8013305" y="3350259"/>
            <a:ext cx="4169926" cy="1704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3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/>
          <p:cNvSpPr/>
          <p:nvPr/>
        </p:nvSpPr>
        <p:spPr>
          <a:xfrm>
            <a:off x="427041" y="4618792"/>
            <a:ext cx="6173015" cy="17470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2" name="Pravokotnik 1"/>
          <p:cNvSpPr/>
          <p:nvPr/>
        </p:nvSpPr>
        <p:spPr>
          <a:xfrm>
            <a:off x="263352" y="260648"/>
            <a:ext cx="648072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Razmere v občini kažejo, da:</a:t>
            </a: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javni potniški promet za pot na delo uporablja 0,9 % zaposlenih,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delež tistih, ki za pot na delo premagujejo razdaljo večjo od 5 km je 71,6 % zaposlenih,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potencial za povečanje deleža uporabe javnega prevoza med zaposlenimi je kar 70,7%,</a:t>
            </a:r>
          </a:p>
          <a:p>
            <a:pPr lvl="0"/>
            <a:endParaRPr lang="sl-SI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55%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anketiranih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osnovnošolcev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pripelje v šolo z avtobusom ali kombijem,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 je spodbudno, saj je delež otrok, ki v šolo prihaja z JPP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višji od tistega, ki kot potovalni način uporabljajo avtomobil (20 %),</a:t>
            </a:r>
          </a:p>
          <a:p>
            <a:endParaRPr lang="sl-SI" sz="16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podatki kordonskega štetja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kažejo, da je le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7,7 % potnikov potovalo z avtobusom, </a:t>
            </a:r>
          </a:p>
          <a:p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podatki ankete za splošno javnost o potovalnih navadah kažejo,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da anketiranci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JPP uporabljajo v zelo malem deležu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(od 2,4 do 8,4 %), največ avtobus pri poteh v šolo.</a:t>
            </a:r>
          </a:p>
          <a:p>
            <a:pPr marL="285750" indent="-285750">
              <a:buFontTx/>
              <a:buChar char="-"/>
            </a:pPr>
            <a:endParaRPr lang="sl-SI" sz="16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sl-SI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Pravokotnik 3"/>
          <p:cNvSpPr/>
          <p:nvPr/>
        </p:nvSpPr>
        <p:spPr>
          <a:xfrm>
            <a:off x="6960096" y="216294"/>
            <a:ext cx="57632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Rezultati kordonskega štetja po prometnih načinih</a:t>
            </a:r>
            <a:endParaRPr lang="sl-SI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1" name="Slika 10">
            <a:extLst>
              <a:ext uri="{FF2B5EF4-FFF2-40B4-BE49-F238E27FC236}">
                <a16:creationId xmlns:a16="http://schemas.microsoft.com/office/drawing/2014/main" id="{E526AFA5-DF87-15FC-1ECE-F1EE2D7386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934" y="4780908"/>
            <a:ext cx="3811020" cy="1404060"/>
          </a:xfrm>
          <a:prstGeom prst="rect">
            <a:avLst/>
          </a:prstGeom>
        </p:spPr>
      </p:pic>
      <p:pic>
        <p:nvPicPr>
          <p:cNvPr id="13" name="Slika 12">
            <a:extLst>
              <a:ext uri="{FF2B5EF4-FFF2-40B4-BE49-F238E27FC236}">
                <a16:creationId xmlns:a16="http://schemas.microsoft.com/office/drawing/2014/main" id="{8698C955-9902-F71B-BB64-E7CD5429B7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5027" y="4782609"/>
            <a:ext cx="1842956" cy="1419420"/>
          </a:xfrm>
          <a:prstGeom prst="rect">
            <a:avLst/>
          </a:prstGeom>
        </p:spPr>
      </p:pic>
      <p:pic>
        <p:nvPicPr>
          <p:cNvPr id="5" name="Slika 4">
            <a:extLst>
              <a:ext uri="{FF2B5EF4-FFF2-40B4-BE49-F238E27FC236}">
                <a16:creationId xmlns:a16="http://schemas.microsoft.com/office/drawing/2014/main" id="{1FF642EA-76E4-5D85-490A-26B4DBF92F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32104" y="692696"/>
            <a:ext cx="4476750" cy="296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7591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>
            <a:extLst>
              <a:ext uri="{FF2B5EF4-FFF2-40B4-BE49-F238E27FC236}">
                <a16:creationId xmlns:a16="http://schemas.microsoft.com/office/drawing/2014/main" id="{238FFE03-A029-68D9-E137-F378D352247E}"/>
              </a:ext>
            </a:extLst>
          </p:cNvPr>
          <p:cNvSpPr/>
          <p:nvPr/>
        </p:nvSpPr>
        <p:spPr>
          <a:xfrm>
            <a:off x="0" y="4077072"/>
            <a:ext cx="12192000" cy="2088232"/>
          </a:xfrm>
          <a:prstGeom prst="rect">
            <a:avLst/>
          </a:prstGeom>
          <a:solidFill>
            <a:srgbClr val="4F99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>
              <a:solidFill>
                <a:srgbClr val="4F99F3"/>
              </a:solidFill>
            </a:endParaRPr>
          </a:p>
        </p:txBody>
      </p:sp>
      <p:sp>
        <p:nvSpPr>
          <p:cNvPr id="4" name="Naslov 1">
            <a:extLst>
              <a:ext uri="{FF2B5EF4-FFF2-40B4-BE49-F238E27FC236}">
                <a16:creationId xmlns:a16="http://schemas.microsoft.com/office/drawing/2014/main" id="{1B751471-D935-8920-797C-C99A6822CC97}"/>
              </a:ext>
            </a:extLst>
          </p:cNvPr>
          <p:cNvSpPr txBox="1">
            <a:spLocks/>
          </p:cNvSpPr>
          <p:nvPr/>
        </p:nvSpPr>
        <p:spPr>
          <a:xfrm>
            <a:off x="480292" y="3429000"/>
            <a:ext cx="11231416" cy="18385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b="1" dirty="0">
                <a:solidFill>
                  <a:schemeClr val="bg1"/>
                </a:solidFill>
                <a:latin typeface="Corbel" panose="020B0503020204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MOTORNI PROMET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345579FE-B391-5C20-1E96-34C0A8EF41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0"/>
            <a:ext cx="1991544" cy="710763"/>
          </a:xfrm>
          <a:prstGeom prst="rect">
            <a:avLst/>
          </a:prstGeom>
        </p:spPr>
      </p:pic>
      <p:sp>
        <p:nvSpPr>
          <p:cNvPr id="3" name="Pravokotnik 2"/>
          <p:cNvSpPr/>
          <p:nvPr/>
        </p:nvSpPr>
        <p:spPr>
          <a:xfrm>
            <a:off x="480292" y="2204864"/>
            <a:ext cx="11231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dirty="0">
                <a:solidFill>
                  <a:srgbClr val="4F99F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Povezava s cilji OCPS:</a:t>
            </a:r>
            <a:endParaRPr lang="sl-SI" sz="1200" dirty="0">
              <a:solidFill>
                <a:srgbClr val="4F99F3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 vzpostavitvijo ustrezne podporne infrastrukture za hojo, kolesarjenje in javni potniški promet ter ozaveščanjem o trajnostni mobilnosti se lahko delež avtomobilskega prometa zmanjša in hkrati 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povečata prometna varnost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dostopnost.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Z zmanjšanjem deleža avtomobilskega prometa, se zmanjša delež motorizacije v občini in stroški za mobilnost, hkrati to vpliva na boljšo kakovost zraka, bolj zdravo življenjsko okolje in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višjo kakovost bivanja.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Tako se ustvarijo možnosti za spreminjanje potovalnih navad v smeri trajnostne mobilnosti.</a:t>
            </a:r>
            <a:endParaRPr lang="sl-SI" sz="1200" dirty="0">
              <a:solidFill>
                <a:schemeClr val="bg1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53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63352" y="260648"/>
            <a:ext cx="7056784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Razmere v občini kažejo, da:</a:t>
            </a:r>
          </a:p>
          <a:p>
            <a:pPr lvl="0"/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stopnja motorizacije narašča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 večini držav EU, v Sloveniji in občini Škocjan,</a:t>
            </a:r>
          </a:p>
          <a:p>
            <a:pPr lvl="0"/>
            <a:endParaRPr lang="sl-SI" sz="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stopnja motorizacije v občini Škocjan nad slovenskim povprečjem 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(Povprečje za Slovenijo leta 2022 je 571 osebnih avtomobilov na 1000 prebivalcev, za občino Škocjan 619 osebnih avtomobilov na 1000 prebivalcev),</a:t>
            </a:r>
          </a:p>
          <a:p>
            <a:pPr lvl="0"/>
            <a:endParaRPr lang="sl-SI" sz="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da se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stopnja motorizacije v občini Škocjan povečuje hitreje od slovenskega povprečja 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(Stopnja motorizacije v Sloveniji se je v zadnjih desetih letih povečala za 10%, v občini Škocjan za 13 %),</a:t>
            </a:r>
          </a:p>
          <a:p>
            <a:pPr lvl="0"/>
            <a:endParaRPr lang="sl-SI" sz="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anketa o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potovalnih navadah zaposlenih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je pokazala, da je pri uporabi potovalnih načinov je v občini Škocjan še vedno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največjem deležu prisotna uporaba osebnega avtomobila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87,8 %, od tega je 14,8 % sopotnikov v avtomobilih (delež pešcev 6,1 %, kolesarjev 5,2 %, uporabnikov JPP 0,9 %),</a:t>
            </a:r>
          </a:p>
          <a:p>
            <a:pPr lvl="0"/>
            <a:endParaRPr lang="sl-SI" sz="8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23%</a:t>
            </a:r>
            <a:r>
              <a:rPr lang="sl-SI" sz="16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anketiranih </a:t>
            </a: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osnovnošolcev pripeljejo v šolo z avtomobilom.</a:t>
            </a:r>
            <a:endParaRPr lang="sl-SI" sz="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sl-SI" sz="16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0" name="Grafikon 9"/>
          <p:cNvGraphicFramePr/>
          <p:nvPr>
            <p:extLst>
              <p:ext uri="{D42A27DB-BD31-4B8C-83A1-F6EECF244321}">
                <p14:modId xmlns:p14="http://schemas.microsoft.com/office/powerpoint/2010/main" val="3224031054"/>
              </p:ext>
            </p:extLst>
          </p:nvPr>
        </p:nvGraphicFramePr>
        <p:xfrm>
          <a:off x="7436685" y="548680"/>
          <a:ext cx="4752528" cy="34984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Grafikon 2">
            <a:extLst>
              <a:ext uri="{FF2B5EF4-FFF2-40B4-BE49-F238E27FC236}">
                <a16:creationId xmlns:a16="http://schemas.microsoft.com/office/drawing/2014/main" id="{AF9E7240-157A-A243-486D-0A102F0CE5B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13923102"/>
              </p:ext>
            </p:extLst>
          </p:nvPr>
        </p:nvGraphicFramePr>
        <p:xfrm>
          <a:off x="7306316" y="3933056"/>
          <a:ext cx="4752528" cy="25357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4" name="Grafikon 3">
            <a:extLst>
              <a:ext uri="{FF2B5EF4-FFF2-40B4-BE49-F238E27FC236}">
                <a16:creationId xmlns:a16="http://schemas.microsoft.com/office/drawing/2014/main" id="{82281D0A-18CE-1508-1A8B-CDA1D1E084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1265488"/>
              </p:ext>
            </p:extLst>
          </p:nvPr>
        </p:nvGraphicFramePr>
        <p:xfrm>
          <a:off x="7320136" y="-19298"/>
          <a:ext cx="4871864" cy="3952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7556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avokotnik 10"/>
          <p:cNvSpPr/>
          <p:nvPr/>
        </p:nvSpPr>
        <p:spPr>
          <a:xfrm>
            <a:off x="2785726" y="2411456"/>
            <a:ext cx="6203035" cy="17470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9" name="Pravokotnik 8"/>
          <p:cNvSpPr/>
          <p:nvPr/>
        </p:nvSpPr>
        <p:spPr>
          <a:xfrm>
            <a:off x="2821611" y="4335191"/>
            <a:ext cx="6173015" cy="174705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18" name="Slika 17">
            <a:extLst>
              <a:ext uri="{FF2B5EF4-FFF2-40B4-BE49-F238E27FC236}">
                <a16:creationId xmlns:a16="http://schemas.microsoft.com/office/drawing/2014/main" id="{41403973-1A80-20DE-A16F-6D2F5FC3A9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24155" y="2538529"/>
            <a:ext cx="1790700" cy="1409700"/>
          </a:xfrm>
          <a:prstGeom prst="rect">
            <a:avLst/>
          </a:prstGeom>
        </p:spPr>
      </p:pic>
      <p:sp>
        <p:nvSpPr>
          <p:cNvPr id="2" name="Pravokotnik 1"/>
          <p:cNvSpPr/>
          <p:nvPr/>
        </p:nvSpPr>
        <p:spPr>
          <a:xfrm>
            <a:off x="263352" y="260649"/>
            <a:ext cx="11809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600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Razmere v občini kažejo, da:</a:t>
            </a: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8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glede na rezultate ankete za splošno javnost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 potovalnih navadah, 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 glede na to, kam potujejo,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anketirani izmed vseh potovalnih načinov v največjem deležu uporabljajo avtomobil: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 središča občine Škocjan z avtomobilom potuje 69,4 % (na trajnostni način jih potuje 24,1 %), kljub temu, da je 79,3 % anketirancev od storitev v središču občine Škocjan oddaljenih manj kot 5 km,</a:t>
            </a:r>
          </a:p>
        </p:txBody>
      </p:sp>
      <p:sp>
        <p:nvSpPr>
          <p:cNvPr id="3" name="Pravokotnik 2"/>
          <p:cNvSpPr/>
          <p:nvPr/>
        </p:nvSpPr>
        <p:spPr>
          <a:xfrm>
            <a:off x="6923600" y="2725254"/>
            <a:ext cx="1663658" cy="504056"/>
          </a:xfrm>
          <a:prstGeom prst="rect">
            <a:avLst/>
          </a:prstGeom>
          <a:noFill/>
          <a:ln w="34925"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14" name="Slika 13">
            <a:extLst>
              <a:ext uri="{FF2B5EF4-FFF2-40B4-BE49-F238E27FC236}">
                <a16:creationId xmlns:a16="http://schemas.microsoft.com/office/drawing/2014/main" id="{A5B9CC7E-C494-C810-B773-30192E2A4E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65237" y="4537391"/>
            <a:ext cx="1762233" cy="1342654"/>
          </a:xfrm>
          <a:prstGeom prst="rect">
            <a:avLst/>
          </a:prstGeom>
        </p:spPr>
      </p:pic>
      <p:sp>
        <p:nvSpPr>
          <p:cNvPr id="12" name="Pravokotnik 11"/>
          <p:cNvSpPr/>
          <p:nvPr/>
        </p:nvSpPr>
        <p:spPr>
          <a:xfrm>
            <a:off x="7014525" y="5317542"/>
            <a:ext cx="1663658" cy="216024"/>
          </a:xfrm>
          <a:prstGeom prst="rect">
            <a:avLst/>
          </a:prstGeom>
          <a:noFill/>
          <a:ln w="34925">
            <a:solidFill>
              <a:srgbClr val="CC33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pic>
        <p:nvPicPr>
          <p:cNvPr id="8" name="Slika 7">
            <a:extLst>
              <a:ext uri="{FF2B5EF4-FFF2-40B4-BE49-F238E27FC236}">
                <a16:creationId xmlns:a16="http://schemas.microsoft.com/office/drawing/2014/main" id="{4E9249A6-5200-D385-10A8-E72894327AA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10457" y="4482675"/>
            <a:ext cx="3905623" cy="1370394"/>
          </a:xfrm>
          <a:prstGeom prst="rect">
            <a:avLst/>
          </a:prstGeom>
        </p:spPr>
      </p:pic>
      <p:pic>
        <p:nvPicPr>
          <p:cNvPr id="16" name="Slika 15">
            <a:extLst>
              <a:ext uri="{FF2B5EF4-FFF2-40B4-BE49-F238E27FC236}">
                <a16:creationId xmlns:a16="http://schemas.microsoft.com/office/drawing/2014/main" id="{28FFDE55-743E-10A4-F639-5A048511FB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5446" y="2538529"/>
            <a:ext cx="3946712" cy="1451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664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lika 2">
            <a:extLst>
              <a:ext uri="{FF2B5EF4-FFF2-40B4-BE49-F238E27FC236}">
                <a16:creationId xmlns:a16="http://schemas.microsoft.com/office/drawing/2014/main" id="{4DB5FA68-4800-EF5A-D59A-FBA1B64025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6688" y="0"/>
            <a:ext cx="7324475" cy="6858000"/>
          </a:xfrm>
          <a:prstGeom prst="rect">
            <a:avLst/>
          </a:prstGeom>
        </p:spPr>
      </p:pic>
      <p:sp>
        <p:nvSpPr>
          <p:cNvPr id="6" name="PoljeZBesedilom 5">
            <a:extLst>
              <a:ext uri="{FF2B5EF4-FFF2-40B4-BE49-F238E27FC236}">
                <a16:creationId xmlns:a16="http://schemas.microsoft.com/office/drawing/2014/main" id="{96C42E38-CCBD-92A5-6585-84AA0B039584}"/>
              </a:ext>
            </a:extLst>
          </p:cNvPr>
          <p:cNvSpPr txBox="1"/>
          <p:nvPr/>
        </p:nvSpPr>
        <p:spPr>
          <a:xfrm>
            <a:off x="-114313" y="0"/>
            <a:ext cx="3096344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sl-SI" sz="2000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Shematska predstavitev ključnih korakov </a:t>
            </a:r>
          </a:p>
        </p:txBody>
      </p:sp>
      <p:sp>
        <p:nvSpPr>
          <p:cNvPr id="9" name="PoljeZBesedilom 8">
            <a:extLst>
              <a:ext uri="{FF2B5EF4-FFF2-40B4-BE49-F238E27FC236}">
                <a16:creationId xmlns:a16="http://schemas.microsoft.com/office/drawing/2014/main" id="{8EAB0877-43DE-C5AD-8CA4-85E7381D7380}"/>
              </a:ext>
            </a:extLst>
          </p:cNvPr>
          <p:cNvSpPr txBox="1"/>
          <p:nvPr/>
        </p:nvSpPr>
        <p:spPr>
          <a:xfrm>
            <a:off x="7608168" y="640268"/>
            <a:ext cx="4392488" cy="618630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sl-SI" sz="1800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Opredelitev </a:t>
            </a:r>
            <a:r>
              <a:rPr lang="sl-SI" sz="1800" b="1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VIZIJE IN CILJEV </a:t>
            </a:r>
            <a:r>
              <a:rPr lang="sl-SI" sz="1800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OBČINE na področju prometa</a:t>
            </a:r>
          </a:p>
          <a:p>
            <a:pPr marL="342900" indent="-342900">
              <a:buAutoNum type="arabicPeriod"/>
            </a:pPr>
            <a:endParaRPr lang="sl-SI" sz="1800" dirty="0">
              <a:solidFill>
                <a:srgbClr val="313D3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sl-SI" dirty="0">
              <a:solidFill>
                <a:srgbClr val="313D3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sl-SI" dirty="0">
              <a:solidFill>
                <a:srgbClr val="313D3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sl-SI" sz="1800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2. </a:t>
            </a:r>
            <a:r>
              <a:rPr lang="sl-SI" sz="1800" b="1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ANALIZA </a:t>
            </a:r>
            <a:r>
              <a:rPr lang="sl-SI" sz="1800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OBSTOJEČEGA STANJA</a:t>
            </a:r>
          </a:p>
          <a:p>
            <a:endParaRPr lang="sl-SI" dirty="0">
              <a:solidFill>
                <a:srgbClr val="313D3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sl-SI" dirty="0">
              <a:solidFill>
                <a:srgbClr val="313D3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sl-SI" dirty="0">
              <a:solidFill>
                <a:srgbClr val="313D3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sl-SI" sz="1800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3. </a:t>
            </a:r>
            <a:r>
              <a:rPr lang="sl-SI" sz="1800" b="1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UKREPI</a:t>
            </a:r>
            <a:r>
              <a:rPr lang="sl-SI" sz="1800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vezani na uresničevanje vizije in doseganje ciljev</a:t>
            </a:r>
            <a:endParaRPr lang="sl-SI" dirty="0">
              <a:solidFill>
                <a:srgbClr val="313D3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800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Prednost imajo mehki ukrepi, ki ne vključujejo gradnje, in trajnostni potovalni načini, ki nadomeščajo uporabo avtomobilov!</a:t>
            </a:r>
          </a:p>
          <a:p>
            <a:endParaRPr lang="sl-SI" sz="1800" dirty="0">
              <a:solidFill>
                <a:srgbClr val="313D3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sl-SI" dirty="0">
              <a:solidFill>
                <a:srgbClr val="313D3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endParaRPr lang="sl-SI" dirty="0">
              <a:solidFill>
                <a:srgbClr val="313D3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r>
              <a:rPr lang="sl-SI" sz="1800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4. </a:t>
            </a:r>
            <a:r>
              <a:rPr lang="sl-SI" sz="1800" b="1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VKLJUČITEV OCPS </a:t>
            </a:r>
            <a:r>
              <a:rPr lang="sl-SI" sz="1800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v obstoječe prostorske akte in </a:t>
            </a:r>
            <a:r>
              <a:rPr lang="sl-SI" sz="1800" b="1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NADGRADNJA</a:t>
            </a:r>
            <a:r>
              <a:rPr lang="sl-SI" sz="1800" dirty="0">
                <a:solidFill>
                  <a:srgbClr val="313D3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obstoječih prometnih dokumentov.</a:t>
            </a:r>
          </a:p>
          <a:p>
            <a:endParaRPr lang="sl-SI" sz="1800" dirty="0">
              <a:solidFill>
                <a:srgbClr val="313D3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" name="Puščica: dol 1">
            <a:extLst>
              <a:ext uri="{FF2B5EF4-FFF2-40B4-BE49-F238E27FC236}">
                <a16:creationId xmlns:a16="http://schemas.microsoft.com/office/drawing/2014/main" id="{E5217F8A-8155-D207-CCB4-75D41F9B12E5}"/>
              </a:ext>
            </a:extLst>
          </p:cNvPr>
          <p:cNvSpPr/>
          <p:nvPr/>
        </p:nvSpPr>
        <p:spPr>
          <a:xfrm>
            <a:off x="9336360" y="1340768"/>
            <a:ext cx="583817" cy="648072"/>
          </a:xfrm>
          <a:prstGeom prst="downArrow">
            <a:avLst/>
          </a:prstGeom>
          <a:solidFill>
            <a:srgbClr val="4F99F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4" name="Puščica: dol 3">
            <a:extLst>
              <a:ext uri="{FF2B5EF4-FFF2-40B4-BE49-F238E27FC236}">
                <a16:creationId xmlns:a16="http://schemas.microsoft.com/office/drawing/2014/main" id="{3DF8B4B9-04B7-4CB1-1FA2-28FCBECC9996}"/>
              </a:ext>
            </a:extLst>
          </p:cNvPr>
          <p:cNvSpPr/>
          <p:nvPr/>
        </p:nvSpPr>
        <p:spPr>
          <a:xfrm>
            <a:off x="9336360" y="2492896"/>
            <a:ext cx="583817" cy="648072"/>
          </a:xfrm>
          <a:prstGeom prst="downArrow">
            <a:avLst/>
          </a:prstGeom>
          <a:solidFill>
            <a:srgbClr val="4F99F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  <p:sp>
        <p:nvSpPr>
          <p:cNvPr id="5" name="Puščica: dol 4">
            <a:extLst>
              <a:ext uri="{FF2B5EF4-FFF2-40B4-BE49-F238E27FC236}">
                <a16:creationId xmlns:a16="http://schemas.microsoft.com/office/drawing/2014/main" id="{24F22221-BE38-EA83-FAB4-2BB6E64A81D3}"/>
              </a:ext>
            </a:extLst>
          </p:cNvPr>
          <p:cNvSpPr/>
          <p:nvPr/>
        </p:nvSpPr>
        <p:spPr>
          <a:xfrm>
            <a:off x="9336359" y="4941168"/>
            <a:ext cx="583817" cy="648072"/>
          </a:xfrm>
          <a:prstGeom prst="downArrow">
            <a:avLst/>
          </a:prstGeom>
          <a:solidFill>
            <a:srgbClr val="4F99F3"/>
          </a:solidFill>
          <a:ln>
            <a:noFill/>
          </a:ln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356952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3988878" y="2913691"/>
            <a:ext cx="4320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hangingPunct="0"/>
            <a:r>
              <a:rPr lang="sl-SI" sz="6000" b="1" dirty="0">
                <a:solidFill>
                  <a:srgbClr val="4F99F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RAZPRAVA …</a:t>
            </a:r>
            <a:endParaRPr lang="sl-SI" sz="6000" dirty="0">
              <a:solidFill>
                <a:srgbClr val="4F99F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Pravokotnik 2"/>
          <p:cNvSpPr/>
          <p:nvPr/>
        </p:nvSpPr>
        <p:spPr>
          <a:xfrm>
            <a:off x="428316" y="4149080"/>
            <a:ext cx="1144160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Vabljeni, da spremljate postopek priprave OCPS in v njem aktivno sodelujete, </a:t>
            </a:r>
          </a:p>
          <a:p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saj je vaše sodelovanje ključno za ustvarjanje prijaznejšega in varnejšega okolja za vse prebivalce.</a:t>
            </a:r>
          </a:p>
          <a:p>
            <a:endParaRPr lang="sl-SI" dirty="0">
              <a:solidFill>
                <a:srgbClr val="000000"/>
              </a:solidFill>
              <a:latin typeface="Source Sans Pro"/>
            </a:endParaRPr>
          </a:p>
          <a:p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Več na povezavi: </a:t>
            </a:r>
          </a:p>
          <a:p>
            <a:r>
              <a:rPr lang="sl-SI" dirty="0">
                <a:solidFill>
                  <a:srgbClr val="4F99F3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https://www.obcina-skocjan.si/objava/947248</a:t>
            </a:r>
            <a:endParaRPr lang="sl-SI" dirty="0">
              <a:solidFill>
                <a:srgbClr val="4F99F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144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>
            <a:extLst>
              <a:ext uri="{FF2B5EF4-FFF2-40B4-BE49-F238E27FC236}">
                <a16:creationId xmlns:a16="http://schemas.microsoft.com/office/drawing/2014/main" id="{238FFE03-A029-68D9-E137-F378D352247E}"/>
              </a:ext>
            </a:extLst>
          </p:cNvPr>
          <p:cNvSpPr/>
          <p:nvPr/>
        </p:nvSpPr>
        <p:spPr>
          <a:xfrm>
            <a:off x="0" y="4077072"/>
            <a:ext cx="12192000" cy="2088232"/>
          </a:xfrm>
          <a:prstGeom prst="rect">
            <a:avLst/>
          </a:prstGeom>
          <a:solidFill>
            <a:srgbClr val="4F99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4" name="Naslov 1">
            <a:extLst>
              <a:ext uri="{FF2B5EF4-FFF2-40B4-BE49-F238E27FC236}">
                <a16:creationId xmlns:a16="http://schemas.microsoft.com/office/drawing/2014/main" id="{1B751471-D935-8920-797C-C99A6822CC97}"/>
              </a:ext>
            </a:extLst>
          </p:cNvPr>
          <p:cNvSpPr txBox="1">
            <a:spLocks/>
          </p:cNvSpPr>
          <p:nvPr/>
        </p:nvSpPr>
        <p:spPr>
          <a:xfrm>
            <a:off x="479376" y="3282669"/>
            <a:ext cx="11449272" cy="18385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b="1" dirty="0">
                <a:solidFill>
                  <a:srgbClr val="313D34"/>
                </a:solidFill>
                <a:latin typeface="Segoe UI" panose="020B0502040204020203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PREGLED STANJA, KLJUČNIH IZZIVOV IN PRILOŽNOSTI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345579FE-B391-5C20-1E96-34C0A8EF41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0"/>
            <a:ext cx="1991544" cy="71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195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>
            <a:extLst>
              <a:ext uri="{FF2B5EF4-FFF2-40B4-BE49-F238E27FC236}">
                <a16:creationId xmlns:a16="http://schemas.microsoft.com/office/drawing/2014/main" id="{238FFE03-A029-68D9-E137-F378D352247E}"/>
              </a:ext>
            </a:extLst>
          </p:cNvPr>
          <p:cNvSpPr/>
          <p:nvPr/>
        </p:nvSpPr>
        <p:spPr>
          <a:xfrm>
            <a:off x="0" y="4077072"/>
            <a:ext cx="12192000" cy="2088232"/>
          </a:xfrm>
          <a:prstGeom prst="rect">
            <a:avLst/>
          </a:prstGeom>
          <a:solidFill>
            <a:srgbClr val="4F99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4" name="Naslov 1">
            <a:extLst>
              <a:ext uri="{FF2B5EF4-FFF2-40B4-BE49-F238E27FC236}">
                <a16:creationId xmlns:a16="http://schemas.microsoft.com/office/drawing/2014/main" id="{1B751471-D935-8920-797C-C99A6822CC97}"/>
              </a:ext>
            </a:extLst>
          </p:cNvPr>
          <p:cNvSpPr txBox="1">
            <a:spLocks/>
          </p:cNvSpPr>
          <p:nvPr/>
        </p:nvSpPr>
        <p:spPr>
          <a:xfrm>
            <a:off x="480292" y="3429000"/>
            <a:ext cx="11231416" cy="18385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b="1" dirty="0">
                <a:solidFill>
                  <a:schemeClr val="bg1"/>
                </a:solidFill>
                <a:latin typeface="Corbel" panose="020B0503020204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CELOSTNO PROMETNO NAČRTOVANJE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345579FE-B391-5C20-1E96-34C0A8EF41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0"/>
            <a:ext cx="1991544" cy="710763"/>
          </a:xfrm>
          <a:prstGeom prst="rect">
            <a:avLst/>
          </a:prstGeom>
        </p:spPr>
      </p:pic>
      <p:sp>
        <p:nvSpPr>
          <p:cNvPr id="2" name="Pravokotnik 1"/>
          <p:cNvSpPr/>
          <p:nvPr/>
        </p:nvSpPr>
        <p:spPr>
          <a:xfrm>
            <a:off x="480292" y="2204864"/>
            <a:ext cx="11231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dirty="0">
                <a:solidFill>
                  <a:srgbClr val="4F99F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Povezava s cilji OCPS:</a:t>
            </a:r>
            <a:endParaRPr lang="sl-SI" sz="1200" dirty="0">
              <a:solidFill>
                <a:srgbClr val="4F99F3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Celostno prometno načrtovanje omogoča 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boljšo kakovost bivanja,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pozitivne učinke na okolje in zdravje, manj onesnaževanja, manj zastojev, privlačnejšo podobo, uspešnejšo skupnost, 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izboljšano mobilnost in dostopnost,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večjo prometno varnost,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nižje stroške za mobilnost, nižanje prevozne revščine, nove politične vizije, spreminjanje potovalnih navad, učinkovito naslavljanje obveznosti ter nenazadnje olajšan dostop do sredstev za naložbe v promet. S tem lahko uresničimo vse zgoraj naštete cilje.</a:t>
            </a:r>
            <a:endParaRPr lang="sl-SI" sz="1200" dirty="0">
              <a:solidFill>
                <a:schemeClr val="bg1"/>
              </a:solidFill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850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401705" y="762963"/>
            <a:ext cx="7912111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Razmere v občini kažejo, da:</a:t>
            </a:r>
          </a:p>
          <a:p>
            <a:pPr marL="285750" lvl="0" indent="-285750">
              <a:buFontTx/>
              <a:buChar char="-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razpršena poselitev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pomeni izziv za zagotavljanje dobre dostopnosti vsem prebivalcem, nova območja za poselitev je smiselno načrtovati tam, kjer je možna dobra povezava z javnim potniškim prometom,</a:t>
            </a: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prebivalstvo v občini Škocjan: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indeks staranja v občini Škocjan je nižji od slovenskega povprečja, hkrati se povečuje počasneje od slovenskega povprečja, povprečna starost prebivalcev leta 2024 je v občini Škocjan 40,5 let (v Sloveniji 44,2 let), to vpliva na drugačne načine mobilnosti in ukrepe,</a:t>
            </a:r>
          </a:p>
          <a:p>
            <a:pPr lvl="0"/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število prometnih nesreč v občini Škocjan nižje od Slovenskega povprečja: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med leti 2014 in 2022 je povprečno število nesreč v občini Škocjan na 1000 prebivalcev 6,9 (v Sloveniji 7,7); delež pešcev in kolesarjev, ki so udeleženi v prometnih nesrečah se med leti 2014 in 2022 giblje med 0 % do 9,3 %</a:t>
            </a:r>
          </a:p>
          <a:p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 občina Škocjan nazorno opredeljen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načrt šolskih poti osnovnih šol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z označenimi nevarnimi in neustreznimi odseki in točkami, kar je pregledna osnova za načrtovanje potrebnih ukrepov OCPS,</a:t>
            </a:r>
          </a:p>
          <a:p>
            <a:endParaRPr lang="sl-SI" sz="16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stroški mobilnosti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predstavljajo velik del izdatkov gospodinjstev (v Sloveniji gospodinjstva za mobilnost namenijo v povprečju okrog 17% sredstev), imamo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 Sloveniji najvišji delež izdatkov za osebno mobilnost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 vseh državah EU (v Sloveniji za mobilnost namenimo skoraj 6% več sredstev, kot znaša povprečje v EU),</a:t>
            </a:r>
            <a:endParaRPr lang="sl-SI" sz="16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sl-SI" sz="1600" dirty="0"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Slika 5">
            <a:extLst>
              <a:ext uri="{FF2B5EF4-FFF2-40B4-BE49-F238E27FC236}">
                <a16:creationId xmlns:a16="http://schemas.microsoft.com/office/drawing/2014/main" id="{2D0049FA-643F-9BED-FC21-5EFB379726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13816" y="980728"/>
            <a:ext cx="3821452" cy="4761135"/>
          </a:xfrm>
          <a:prstGeom prst="rect">
            <a:avLst/>
          </a:prstGeom>
        </p:spPr>
      </p:pic>
      <p:sp>
        <p:nvSpPr>
          <p:cNvPr id="3" name="Pravokotnik 2">
            <a:extLst>
              <a:ext uri="{FF2B5EF4-FFF2-40B4-BE49-F238E27FC236}">
                <a16:creationId xmlns:a16="http://schemas.microsoft.com/office/drawing/2014/main" id="{4A1F9EB2-524D-7D2F-819E-1D60A071ACBA}"/>
              </a:ext>
            </a:extLst>
          </p:cNvPr>
          <p:cNvSpPr/>
          <p:nvPr/>
        </p:nvSpPr>
        <p:spPr>
          <a:xfrm>
            <a:off x="401705" y="116632"/>
            <a:ext cx="115932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dirty="0">
                <a:solidFill>
                  <a:srgbClr val="DB34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Občina Škocjan </a:t>
            </a:r>
            <a:r>
              <a:rPr lang="sl-SI" b="1" dirty="0">
                <a:solidFill>
                  <a:srgbClr val="DB34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še nima izdelane celostne prometne strategije</a:t>
            </a:r>
            <a:r>
              <a:rPr lang="sl-SI" dirty="0">
                <a:solidFill>
                  <a:srgbClr val="DB343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a celostno prometno načrtovanje podpira in ga želi izvajati. Prometno načrtovanje občine je odvisno od javnih razpisov in povezovanja s sosednjimi občinami.</a:t>
            </a:r>
          </a:p>
        </p:txBody>
      </p:sp>
    </p:spTree>
    <p:extLst>
      <p:ext uri="{BB962C8B-B14F-4D97-AF65-F5344CB8AC3E}">
        <p14:creationId xmlns:p14="http://schemas.microsoft.com/office/powerpoint/2010/main" val="245700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63350" y="332656"/>
            <a:ext cx="655273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400" b="1" dirty="0">
                <a:solidFill>
                  <a:srgbClr val="313D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Podatki kordonskega štetja so pokazali, da:</a:t>
            </a:r>
          </a:p>
          <a:p>
            <a:pPr algn="just">
              <a:spcAft>
                <a:spcPts val="0"/>
              </a:spcAft>
            </a:pPr>
            <a:endParaRPr lang="sl-SI" sz="14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</a:t>
            </a:r>
            <a:r>
              <a:rPr lang="sl-SI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delež uporabe avtomobila in potniških kombijev </a:t>
            </a:r>
            <a:r>
              <a:rPr lang="sl-SI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podlagi kordonskega štetja </a:t>
            </a:r>
            <a:r>
              <a:rPr lang="sl-SI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visok (84,6%), od tega 80,1 % predstavljajo potniki osebnih avtomobilov, </a:t>
            </a:r>
            <a:br>
              <a:rPr lang="sl-SI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sl-SI" sz="14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delež aktivnih potovanj (hoja in kolesarjenje)</a:t>
            </a:r>
            <a:r>
              <a:rPr lang="sl-SI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je znašal 1,2% (pešci 0,8%, kolesarji 0,4%)</a:t>
            </a:r>
            <a:r>
              <a:rPr lang="sl-SI" sz="14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br>
              <a:rPr lang="sl-SI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sl-SI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4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povprečna zasedenost avtomobilov </a:t>
            </a:r>
            <a:r>
              <a:rPr lang="sl-SI" sz="14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znaša 1,29 potnika na avtomobil,</a:t>
            </a:r>
            <a:br>
              <a:rPr lang="sl-SI" sz="14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sl-SI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izziv se kaže v majhnem deležu uporabe javnega prevoza – 7,7%, </a:t>
            </a:r>
            <a:br>
              <a:rPr lang="sl-SI" sz="1400" b="1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sl-SI" sz="1400" b="1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4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promet je v jutranji in popoldanski konici potekal nemoteno, brez zastojev, popoldan je bil gostejši, razmerje med potovalnimi načini se ni bistveno spremenilo, popoldne je bilo manj uporabnikov JPP in več avtomobilov</a:t>
            </a:r>
            <a:endParaRPr lang="sl-SI" sz="1400" b="1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4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sl-SI" sz="1400" dirty="0"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Pravokotnik 13"/>
          <p:cNvSpPr/>
          <p:nvPr/>
        </p:nvSpPr>
        <p:spPr>
          <a:xfrm>
            <a:off x="6816080" y="0"/>
            <a:ext cx="5447928" cy="307777"/>
          </a:xfrm>
          <a:prstGeom prst="rect">
            <a:avLst/>
          </a:prstGeom>
          <a:solidFill>
            <a:schemeClr val="tx1"/>
          </a:solidFill>
        </p:spPr>
        <p:txBody>
          <a:bodyPr wrap="square">
            <a:spAutoFit/>
          </a:bodyPr>
          <a:lstStyle/>
          <a:p>
            <a:r>
              <a:rPr lang="sl-SI" sz="1400" b="1" dirty="0">
                <a:solidFill>
                  <a:schemeClr val="bg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Kordonsko štetje, leto 2024</a:t>
            </a:r>
            <a:endParaRPr lang="sl-SI" sz="1400" dirty="0">
              <a:solidFill>
                <a:schemeClr val="bg2"/>
              </a:solidFill>
            </a:endParaRPr>
          </a:p>
        </p:txBody>
      </p:sp>
      <p:pic>
        <p:nvPicPr>
          <p:cNvPr id="13" name="Slika 12">
            <a:extLst>
              <a:ext uri="{FF2B5EF4-FFF2-40B4-BE49-F238E27FC236}">
                <a16:creationId xmlns:a16="http://schemas.microsoft.com/office/drawing/2014/main" id="{FADF1EE4-97CF-8861-8C73-45697121E4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6080" y="2919513"/>
            <a:ext cx="5367511" cy="3561054"/>
          </a:xfrm>
          <a:prstGeom prst="rect">
            <a:avLst/>
          </a:prstGeom>
        </p:spPr>
      </p:pic>
      <p:pic>
        <p:nvPicPr>
          <p:cNvPr id="17" name="Slika 16">
            <a:extLst>
              <a:ext uri="{FF2B5EF4-FFF2-40B4-BE49-F238E27FC236}">
                <a16:creationId xmlns:a16="http://schemas.microsoft.com/office/drawing/2014/main" id="{FFE2FA1C-A6D0-519C-A9B9-51825229DDE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049" t="26683" r="-1049" b="-26683"/>
          <a:stretch/>
        </p:blipFill>
        <p:spPr>
          <a:xfrm>
            <a:off x="10776520" y="123787"/>
            <a:ext cx="1463633" cy="3819185"/>
          </a:xfrm>
          <a:prstGeom prst="rect">
            <a:avLst/>
          </a:prstGeom>
        </p:spPr>
      </p:pic>
      <p:pic>
        <p:nvPicPr>
          <p:cNvPr id="4" name="Slika 3">
            <a:extLst>
              <a:ext uri="{FF2B5EF4-FFF2-40B4-BE49-F238E27FC236}">
                <a16:creationId xmlns:a16="http://schemas.microsoft.com/office/drawing/2014/main" id="{0153AF6E-C5D4-300F-1B68-E16E7DF2F5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6080" y="294396"/>
            <a:ext cx="3960440" cy="2620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77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63352" y="188640"/>
            <a:ext cx="4896545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Podatki ankete za splošno javnost o potovalnih navadah so pokazali, da:</a:t>
            </a: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javnost podpira izvedene ukrepe trajnostne mobilnosti,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med njimi v največjem deležu podpirajo možnost prevozov na klic za starejše prebivalce (95 %), urejanje nevarnih odsekov (94 %) in urejanje cestnih oznak pri šoli v Bučki (87 %).</a:t>
            </a:r>
            <a:r>
              <a:rPr lang="pt-BR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Najmanjšo podporo so izrazili izvajanju parkirnega režima (55 %).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javnost podpira potencialne ukrepe trajnostne mobilnosti nove OCPS,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med njimi v največjem deležu podpirajo boljše pogoje za hojo in kolesarjenje v okolici šol in  delovnih mest (94 %), ureditvi novih kolesarskih poti med naselji in vzpostavitvi varne kolesarske poti do Krke (91 %) in </a:t>
            </a:r>
            <a:r>
              <a:rPr lang="pt-BR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ureditve parkirišča P+R pri hotelu Deteljica (84 %).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Najmanjšo podporo so izrazili </a:t>
            </a:r>
            <a:r>
              <a:rPr lang="nb-NO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spremembi parkirne politike v središču občine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(33 %).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sl-SI" sz="1600" dirty="0">
              <a:solidFill>
                <a:srgbClr val="313D3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 splošno so anketirani izrazili podporo za ukrepe, ki izboljšujejo varnost, udobje in trajnostno mobilnost v občini Škocjan.</a:t>
            </a:r>
          </a:p>
        </p:txBody>
      </p:sp>
      <p:sp>
        <p:nvSpPr>
          <p:cNvPr id="5" name="Pravokotnik 4"/>
          <p:cNvSpPr/>
          <p:nvPr/>
        </p:nvSpPr>
        <p:spPr>
          <a:xfrm>
            <a:off x="5634435" y="114522"/>
            <a:ext cx="424847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izvedenim ukrepom CPS</a:t>
            </a:r>
          </a:p>
          <a:p>
            <a:r>
              <a:rPr lang="sl-SI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Pravokotnik 5"/>
          <p:cNvSpPr/>
          <p:nvPr/>
        </p:nvSpPr>
        <p:spPr>
          <a:xfrm>
            <a:off x="5634435" y="3114425"/>
            <a:ext cx="4248472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2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Podpora potencialnim ukrepom OCPS</a:t>
            </a:r>
          </a:p>
          <a:p>
            <a:r>
              <a:rPr lang="sl-SI" sz="16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Slika 2" descr="Slika, ki vsebuje besede besedilo, posnetek zaslona, pisava&#10;&#10;Opis je samodejno ustvarjen">
            <a:extLst>
              <a:ext uri="{FF2B5EF4-FFF2-40B4-BE49-F238E27FC236}">
                <a16:creationId xmlns:a16="http://schemas.microsoft.com/office/drawing/2014/main" id="{E1556683-998B-4A1A-86B3-867EF9431C8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94" t="21580" r="4442" b="18514"/>
          <a:stretch/>
        </p:blipFill>
        <p:spPr bwMode="auto">
          <a:xfrm>
            <a:off x="5735960" y="561673"/>
            <a:ext cx="6456040" cy="255275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Slika 7" descr="Slika, ki vsebuje besede besedilo, posnetek zaslona, pisava, številka&#10;&#10;Opis je samodejno ustvarjen">
            <a:extLst>
              <a:ext uri="{FF2B5EF4-FFF2-40B4-BE49-F238E27FC236}">
                <a16:creationId xmlns:a16="http://schemas.microsoft.com/office/drawing/2014/main" id="{9412855C-8B80-3023-92FD-4E23A3184B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18984"/>
          <a:stretch/>
        </p:blipFill>
        <p:spPr>
          <a:xfrm>
            <a:off x="5735960" y="3569987"/>
            <a:ext cx="6456040" cy="294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657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ravokotnik 8">
            <a:extLst>
              <a:ext uri="{FF2B5EF4-FFF2-40B4-BE49-F238E27FC236}">
                <a16:creationId xmlns:a16="http://schemas.microsoft.com/office/drawing/2014/main" id="{238FFE03-A029-68D9-E137-F378D352247E}"/>
              </a:ext>
            </a:extLst>
          </p:cNvPr>
          <p:cNvSpPr/>
          <p:nvPr/>
        </p:nvSpPr>
        <p:spPr>
          <a:xfrm>
            <a:off x="0" y="4077072"/>
            <a:ext cx="12192000" cy="2088232"/>
          </a:xfrm>
          <a:prstGeom prst="rect">
            <a:avLst/>
          </a:prstGeom>
          <a:solidFill>
            <a:srgbClr val="4F99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l-SI" dirty="0"/>
          </a:p>
        </p:txBody>
      </p:sp>
      <p:sp>
        <p:nvSpPr>
          <p:cNvPr id="4" name="Naslov 1">
            <a:extLst>
              <a:ext uri="{FF2B5EF4-FFF2-40B4-BE49-F238E27FC236}">
                <a16:creationId xmlns:a16="http://schemas.microsoft.com/office/drawing/2014/main" id="{1B751471-D935-8920-797C-C99A6822CC97}"/>
              </a:ext>
            </a:extLst>
          </p:cNvPr>
          <p:cNvSpPr txBox="1">
            <a:spLocks/>
          </p:cNvSpPr>
          <p:nvPr/>
        </p:nvSpPr>
        <p:spPr>
          <a:xfrm>
            <a:off x="480292" y="3429000"/>
            <a:ext cx="11231416" cy="183851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l-SI" b="1" dirty="0">
                <a:solidFill>
                  <a:schemeClr val="bg1"/>
                </a:solidFill>
                <a:latin typeface="Corbel" panose="020B0503020204020204" pitchFamily="34" charset="0"/>
                <a:ea typeface="Segoe UI" panose="020B0502040204020203" pitchFamily="34" charset="0"/>
                <a:cs typeface="Segoe UI" panose="020B0502040204020203" pitchFamily="34" charset="0"/>
              </a:rPr>
              <a:t>HOJA</a:t>
            </a:r>
          </a:p>
        </p:txBody>
      </p:sp>
      <p:pic>
        <p:nvPicPr>
          <p:cNvPr id="12" name="Slika 11">
            <a:extLst>
              <a:ext uri="{FF2B5EF4-FFF2-40B4-BE49-F238E27FC236}">
                <a16:creationId xmlns:a16="http://schemas.microsoft.com/office/drawing/2014/main" id="{345579FE-B391-5C20-1E96-34C0A8EF416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0456" y="0"/>
            <a:ext cx="1991544" cy="710763"/>
          </a:xfrm>
          <a:prstGeom prst="rect">
            <a:avLst/>
          </a:prstGeom>
        </p:spPr>
      </p:pic>
      <p:sp>
        <p:nvSpPr>
          <p:cNvPr id="6" name="Pravokotnik 5"/>
          <p:cNvSpPr/>
          <p:nvPr/>
        </p:nvSpPr>
        <p:spPr>
          <a:xfrm>
            <a:off x="480292" y="2708920"/>
            <a:ext cx="112314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dirty="0">
                <a:solidFill>
                  <a:srgbClr val="4F99F3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Povezava s cilji OCPS:</a:t>
            </a:r>
            <a:endParaRPr lang="sl-SI" sz="1200" dirty="0">
              <a:solidFill>
                <a:srgbClr val="4F99F3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 spodbujanjem hoje omogočamo bolj aktivno življenje,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 boljšo dostopnost, večjo kakovost bivanja, </a:t>
            </a:r>
            <a:r>
              <a:rPr lang="sl-SI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manj onesnaženja, hrupa, privlačnejšo podobo in večja socialna vključenost. Z urejenimi površinami za pešce izboljšujemo </a:t>
            </a:r>
            <a:r>
              <a:rPr lang="sl-SI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prometno varnost.</a:t>
            </a:r>
            <a:endParaRPr lang="sl-SI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663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4143B4-4762-6E57-59B7-1E1EA39E5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avokotnik 1"/>
          <p:cNvSpPr/>
          <p:nvPr/>
        </p:nvSpPr>
        <p:spPr>
          <a:xfrm>
            <a:off x="263352" y="260648"/>
            <a:ext cx="5362451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Razmere v občini kažejo, da:</a:t>
            </a:r>
          </a:p>
          <a:p>
            <a:pPr algn="just">
              <a:spcAft>
                <a:spcPts val="0"/>
              </a:spcAft>
            </a:pPr>
            <a:endParaRPr lang="sl-SI" sz="1600" b="1" dirty="0">
              <a:solidFill>
                <a:srgbClr val="FF0000"/>
              </a:solidFill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je potencial za hojo velik, saj so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vse pomembne javne storitve v Škocjanu dostopne v 5 minutah hoje,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 predstavlja priložnost za razvoj peš in kolesarskega omrežja ter ozaveščanje in spodbudo k uporabi aktivnih potovalnih načinov,</a:t>
            </a: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 občina Škocjan dobro oceno na lestvici kakovosti zraka </a:t>
            </a:r>
            <a:r>
              <a:rPr lang="sl-SI" sz="1600" dirty="0" err="1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zraka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(indeks kakovosti zraka AQI ima vrednost 23), kar pomeni, da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 nobeno skupino ljudi ni omejitev za gibanje na prostem,</a:t>
            </a:r>
          </a:p>
          <a:p>
            <a:pPr lvl="0"/>
            <a:endParaRPr lang="sl-SI" sz="16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ukrepi trajnostne mobilnosti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spodbujamo gibanje,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 prispeva k zmanjšanju prekomerne prehranjenosti prebivalstva in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bolj zdravemu prebivalstvu,</a:t>
            </a:r>
          </a:p>
          <a:p>
            <a:pPr lvl="0"/>
            <a:endParaRPr lang="sl-SI" sz="1600" dirty="0">
              <a:solidFill>
                <a:srgbClr val="313D34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ima občina Škocjan </a:t>
            </a:r>
            <a:r>
              <a:rPr lang="sl-SI" sz="1600" b="1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nazorno opredeljen načrt šolskih poti osnovnih šol z označenimi nevarnimi in neustreznimi odseki in točkami, </a:t>
            </a:r>
            <a:r>
              <a:rPr lang="sl-SI" sz="1600" dirty="0">
                <a:solidFill>
                  <a:srgbClr val="313D34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kar je pregledna osnova za načrtovanje potrebnih ukrepov OCPS,</a:t>
            </a:r>
          </a:p>
          <a:p>
            <a:pPr lvl="0"/>
            <a:endParaRPr lang="sl-SI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285750" lvl="0" indent="-285750">
              <a:buFontTx/>
              <a:buChar char="-"/>
            </a:pPr>
            <a:endParaRPr lang="sl-SI" sz="1600" dirty="0">
              <a:solidFill>
                <a:schemeClr val="bg2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/>
            <a:endParaRPr lang="sl-SI" sz="16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Aft>
                <a:spcPts val="0"/>
              </a:spcAft>
            </a:pPr>
            <a:endParaRPr lang="sl-SI" sz="1600" dirty="0">
              <a:effectLst/>
              <a:latin typeface="Segoe UI" panose="020B05020402040202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Pravokotnik 7"/>
          <p:cNvSpPr/>
          <p:nvPr/>
        </p:nvSpPr>
        <p:spPr>
          <a:xfrm>
            <a:off x="7160402" y="6590803"/>
            <a:ext cx="31683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l-SI" sz="1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Peš dostopnost v Črnomlju</a:t>
            </a:r>
          </a:p>
        </p:txBody>
      </p:sp>
      <p:pic>
        <p:nvPicPr>
          <p:cNvPr id="4" name="Slika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8128" y="986896"/>
            <a:ext cx="1391014" cy="4385231"/>
          </a:xfrm>
          <a:prstGeom prst="rect">
            <a:avLst/>
          </a:prstGeom>
        </p:spPr>
      </p:pic>
      <p:sp>
        <p:nvSpPr>
          <p:cNvPr id="7" name="Pravokotnik 6"/>
          <p:cNvSpPr/>
          <p:nvPr/>
        </p:nvSpPr>
        <p:spPr>
          <a:xfrm>
            <a:off x="5708410" y="691456"/>
            <a:ext cx="150073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sl-SI" sz="11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indeks kakovosti zraka:</a:t>
            </a:r>
            <a:endParaRPr lang="sl-SI" sz="1100" dirty="0"/>
          </a:p>
        </p:txBody>
      </p:sp>
      <p:pic>
        <p:nvPicPr>
          <p:cNvPr id="5" name="Slika 4">
            <a:extLst>
              <a:ext uri="{FF2B5EF4-FFF2-40B4-BE49-F238E27FC236}">
                <a16:creationId xmlns:a16="http://schemas.microsoft.com/office/drawing/2014/main" id="{78A92C4E-CE44-BACA-38F3-9CE10BD031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9142" y="548680"/>
            <a:ext cx="4804591" cy="5546108"/>
          </a:xfrm>
          <a:prstGeom prst="rect">
            <a:avLst/>
          </a:prstGeom>
        </p:spPr>
      </p:pic>
      <p:pic>
        <p:nvPicPr>
          <p:cNvPr id="10" name="Slika 9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9584" y="718927"/>
            <a:ext cx="2274149" cy="70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5573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SKICA MESTA 16X9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0525671_TF03031010" id="{F787AE40-7BD1-4886-8B67-A32EE341723E}" vid="{372C1F7E-CD95-44B3-A396-A38074456809}"/>
    </a:ext>
  </a:extLst>
</a:theme>
</file>

<file path=ppt/theme/theme2.xml><?xml version="1.0" encoding="utf-8"?>
<a:theme xmlns:a="http://schemas.openxmlformats.org/drawingml/2006/main" name="Officeova tema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ova tema">
  <a:themeElements>
    <a:clrScheme name="CitySketch">
      <a:dk1>
        <a:srgbClr val="3D372E"/>
      </a:dk1>
      <a:lt1>
        <a:sysClr val="window" lastClr="FFFFFF"/>
      </a:lt1>
      <a:dk2>
        <a:srgbClr val="000000"/>
      </a:dk2>
      <a:lt2>
        <a:srgbClr val="E0ECE1"/>
      </a:lt2>
      <a:accent1>
        <a:srgbClr val="B2D0B4"/>
      </a:accent1>
      <a:accent2>
        <a:srgbClr val="88A5BA"/>
      </a:accent2>
      <a:accent3>
        <a:srgbClr val="909F5F"/>
      </a:accent3>
      <a:accent4>
        <a:srgbClr val="C9A057"/>
      </a:accent4>
      <a:accent5>
        <a:srgbClr val="DA7D60"/>
      </a:accent5>
      <a:accent6>
        <a:srgbClr val="978975"/>
      </a:accent6>
      <a:hlink>
        <a:srgbClr val="C9A057"/>
      </a:hlink>
      <a:folHlink>
        <a:srgbClr val="978975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1805</TotalTime>
  <Words>2441</Words>
  <Application>Microsoft Office PowerPoint</Application>
  <PresentationFormat>Širokozaslonsko</PresentationFormat>
  <Paragraphs>227</Paragraphs>
  <Slides>20</Slides>
  <Notes>20</Notes>
  <HiddenSlides>0</HiddenSlides>
  <MMClips>0</MMClips>
  <ScaleCrop>false</ScaleCrop>
  <HeadingPairs>
    <vt:vector size="6" baseType="variant">
      <vt:variant>
        <vt:lpstr>Uporabljene pisave</vt:lpstr>
      </vt:variant>
      <vt:variant>
        <vt:i4>8</vt:i4>
      </vt:variant>
      <vt:variant>
        <vt:lpstr>Tema</vt:lpstr>
      </vt:variant>
      <vt:variant>
        <vt:i4>1</vt:i4>
      </vt:variant>
      <vt:variant>
        <vt:lpstr>Naslovi diapozitivov</vt:lpstr>
      </vt:variant>
      <vt:variant>
        <vt:i4>20</vt:i4>
      </vt:variant>
    </vt:vector>
  </HeadingPairs>
  <TitlesOfParts>
    <vt:vector size="29" baseType="lpstr">
      <vt:lpstr>Arial</vt:lpstr>
      <vt:lpstr>Calibri</vt:lpstr>
      <vt:lpstr>Century Schoolbook</vt:lpstr>
      <vt:lpstr>Corbel</vt:lpstr>
      <vt:lpstr>Open Sans</vt:lpstr>
      <vt:lpstr>Segoe UI</vt:lpstr>
      <vt:lpstr>Source Sans Pro</vt:lpstr>
      <vt:lpstr>Sylfaen</vt:lpstr>
      <vt:lpstr>SKICA MESTA 16X9</vt:lpstr>
      <vt:lpstr>OBČINSKA CELOSTNA PROMETNA STRATEGIJA (OCPS) OBČINE ŠKOCJAN– pregled stanja, ključnih izzivov in priložnosti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  <vt:lpstr>PowerPointova predstavitev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Postavitev naslova</dc:title>
  <dc:creator>Lucija Gritli</dc:creator>
  <cp:lastModifiedBy>Špela Kos</cp:lastModifiedBy>
  <cp:revision>163</cp:revision>
  <dcterms:created xsi:type="dcterms:W3CDTF">2022-05-25T06:32:27Z</dcterms:created>
  <dcterms:modified xsi:type="dcterms:W3CDTF">2024-12-17T08:48:04Z</dcterms:modified>
</cp:coreProperties>
</file>