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298" r:id="rId3"/>
    <p:sldId id="257" r:id="rId4"/>
    <p:sldId id="272" r:id="rId5"/>
    <p:sldId id="273" r:id="rId6"/>
    <p:sldId id="278" r:id="rId7"/>
    <p:sldId id="277" r:id="rId8"/>
    <p:sldId id="275" r:id="rId9"/>
    <p:sldId id="282" r:id="rId10"/>
    <p:sldId id="276" r:id="rId11"/>
    <p:sldId id="287" r:id="rId12"/>
    <p:sldId id="281" r:id="rId13"/>
    <p:sldId id="284" r:id="rId14"/>
    <p:sldId id="291" r:id="rId15"/>
    <p:sldId id="300" r:id="rId16"/>
    <p:sldId id="292" r:id="rId17"/>
    <p:sldId id="293" r:id="rId18"/>
    <p:sldId id="286" r:id="rId19"/>
    <p:sldId id="294" r:id="rId20"/>
    <p:sldId id="295" r:id="rId21"/>
  </p:sldIdLst>
  <p:sldSz cx="12192000" cy="6858000"/>
  <p:notesSz cx="6858000" cy="9144000"/>
  <p:defaultTextStyle>
    <a:defPPr rtl="0">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99F3"/>
    <a:srgbClr val="6BA9F5"/>
    <a:srgbClr val="93B37D"/>
    <a:srgbClr val="6AA342"/>
    <a:srgbClr val="7A0D10"/>
    <a:srgbClr val="DB3438"/>
    <a:srgbClr val="DDDCD4"/>
    <a:srgbClr val="313D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06" autoAdjust="0"/>
  </p:normalViewPr>
  <p:slideViewPr>
    <p:cSldViewPr>
      <p:cViewPr varScale="1">
        <p:scale>
          <a:sx n="114" d="100"/>
          <a:sy n="114" d="100"/>
        </p:scale>
        <p:origin x="414" y="84"/>
      </p:cViewPr>
      <p:guideLst/>
    </p:cSldViewPr>
  </p:slideViewPr>
  <p:notesTextViewPr>
    <p:cViewPr>
      <p:scale>
        <a:sx n="3" d="2"/>
        <a:sy n="3" d="2"/>
      </p:scale>
      <p:origin x="0" y="0"/>
    </p:cViewPr>
  </p:notesTextViewPr>
  <p:notesViewPr>
    <p:cSldViewPr showGuides="1">
      <p:cViewPr varScale="1">
        <p:scale>
          <a:sx n="87" d="100"/>
          <a:sy n="87" d="100"/>
        </p:scale>
        <p:origin x="283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sl-SI" dirty="0"/>
          </a:p>
        </p:txBody>
      </p:sp>
      <p:sp>
        <p:nvSpPr>
          <p:cNvPr id="3" name="Označba mesta za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4A3152D-FF82-4943-8131-C8DD10003295}" type="datetime1">
              <a:rPr lang="sl-SI" smtClean="0"/>
              <a:t>16. 12. 2024</a:t>
            </a:fld>
            <a:endParaRPr lang="sl-SI" dirty="0"/>
          </a:p>
        </p:txBody>
      </p:sp>
      <p:sp>
        <p:nvSpPr>
          <p:cNvPr id="4" name="Označba mesta za nogo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sl-SI" dirty="0"/>
          </a:p>
        </p:txBody>
      </p:sp>
      <p:sp>
        <p:nvSpPr>
          <p:cNvPr id="5" name="Označba mesta za številko diapoz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B3C20D7-F8F1-4196-9585-26F31AFC85C9}" type="slidenum">
              <a:rPr lang="sl-SI" smtClean="0"/>
              <a:t>‹#›</a:t>
            </a:fld>
            <a:endParaRPr lang="sl-SI" dirty="0"/>
          </a:p>
        </p:txBody>
      </p:sp>
    </p:spTree>
    <p:extLst>
      <p:ext uri="{BB962C8B-B14F-4D97-AF65-F5344CB8AC3E}">
        <p14:creationId xmlns:p14="http://schemas.microsoft.com/office/powerpoint/2010/main" val="41681621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sl-SI" dirty="0"/>
          </a:p>
        </p:txBody>
      </p:sp>
      <p:sp>
        <p:nvSpPr>
          <p:cNvPr id="3" name="Označba mesta za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8BA8E810-3C76-454F-A482-43F47D38A06F}" type="datetime1">
              <a:rPr lang="sl-SI" smtClean="0"/>
              <a:t>16. 12. 2024</a:t>
            </a:fld>
            <a:endParaRPr lang="sl-SI" dirty="0"/>
          </a:p>
        </p:txBody>
      </p:sp>
      <p:sp>
        <p:nvSpPr>
          <p:cNvPr id="4" name="Označba mesta za sliko diapoz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sl-SI" dirty="0"/>
          </a:p>
        </p:txBody>
      </p:sp>
      <p:sp>
        <p:nvSpPr>
          <p:cNvPr id="5" name="Označba mesta opomb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l-SI" dirty="0"/>
              <a:t>Uredite sloge besedila matrice</a:t>
            </a:r>
          </a:p>
          <a:p>
            <a:pPr lvl="1" rtl="0"/>
            <a:r>
              <a:rPr lang="sl-SI" dirty="0"/>
              <a:t>Druga raven</a:t>
            </a:r>
          </a:p>
          <a:p>
            <a:pPr lvl="2" rtl="0"/>
            <a:r>
              <a:rPr lang="sl-SI" dirty="0"/>
              <a:t>Tretja raven</a:t>
            </a:r>
          </a:p>
          <a:p>
            <a:pPr lvl="3" rtl="0"/>
            <a:r>
              <a:rPr lang="sl-SI" dirty="0"/>
              <a:t>Četrta raven</a:t>
            </a:r>
          </a:p>
          <a:p>
            <a:pPr lvl="4" rtl="0"/>
            <a:r>
              <a:rPr lang="sl-SI" dirty="0"/>
              <a:t>Peta raven</a:t>
            </a:r>
          </a:p>
        </p:txBody>
      </p:sp>
      <p:sp>
        <p:nvSpPr>
          <p:cNvPr id="6" name="Označba mesta no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sl-SI" dirty="0"/>
          </a:p>
        </p:txBody>
      </p:sp>
      <p:sp>
        <p:nvSpPr>
          <p:cNvPr id="7" name="Označba mesta številke diapoz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DAEC444-603B-4F09-9A06-5917518DD901}" type="slidenum">
              <a:rPr lang="sl-SI" smtClean="0"/>
              <a:t>‹#›</a:t>
            </a:fld>
            <a:endParaRPr lang="sl-SI" dirty="0"/>
          </a:p>
        </p:txBody>
      </p:sp>
    </p:spTree>
    <p:extLst>
      <p:ext uri="{BB962C8B-B14F-4D97-AF65-F5344CB8AC3E}">
        <p14:creationId xmlns:p14="http://schemas.microsoft.com/office/powerpoint/2010/main" val="87425511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rtlCol="0"/>
          <a:lstStyle/>
          <a:p>
            <a:pPr rtl="0"/>
            <a:endParaRPr lang="sl-SI" noProof="0" dirty="0"/>
          </a:p>
        </p:txBody>
      </p:sp>
      <p:sp>
        <p:nvSpPr>
          <p:cNvPr id="4" name="Označba mesta številke diapozitiva 3"/>
          <p:cNvSpPr>
            <a:spLocks noGrp="1"/>
          </p:cNvSpPr>
          <p:nvPr>
            <p:ph type="sldNum" sz="quarter" idx="10"/>
          </p:nvPr>
        </p:nvSpPr>
        <p:spPr/>
        <p:txBody>
          <a:bodyPr rtlCol="0"/>
          <a:lstStyle/>
          <a:p>
            <a:pPr rtl="0"/>
            <a:fld id="{8DAEC444-603B-4F09-9A06-5917518DD901}" type="slidenum">
              <a:rPr lang="sl-SI" smtClean="0"/>
              <a:t>1</a:t>
            </a:fld>
            <a:endParaRPr lang="sl-SI" dirty="0"/>
          </a:p>
        </p:txBody>
      </p:sp>
    </p:spTree>
    <p:extLst>
      <p:ext uri="{BB962C8B-B14F-4D97-AF65-F5344CB8AC3E}">
        <p14:creationId xmlns:p14="http://schemas.microsoft.com/office/powerpoint/2010/main" val="4039154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82B01-83E6-3E9D-A45F-D7D820BDEE9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642A00B-0D05-6EF9-9129-71F670C776CF}"/>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A24E7BE-E1F8-1856-43C8-3304A1DEC66F}"/>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D9808B5F-3F6D-8B21-DB56-A42FAD2AC9C0}"/>
              </a:ext>
            </a:extLst>
          </p:cNvPr>
          <p:cNvSpPr>
            <a:spLocks noGrp="1"/>
          </p:cNvSpPr>
          <p:nvPr>
            <p:ph type="sldNum" sz="quarter" idx="10"/>
          </p:nvPr>
        </p:nvSpPr>
        <p:spPr/>
        <p:txBody>
          <a:bodyPr/>
          <a:lstStyle/>
          <a:p>
            <a:pPr rtl="0"/>
            <a:fld id="{8DAEC444-603B-4F09-9A06-5917518DD901}" type="slidenum">
              <a:rPr lang="sl-SI" smtClean="0"/>
              <a:t>10</a:t>
            </a:fld>
            <a:endParaRPr lang="sl-SI" dirty="0"/>
          </a:p>
        </p:txBody>
      </p:sp>
    </p:spTree>
    <p:extLst>
      <p:ext uri="{BB962C8B-B14F-4D97-AF65-F5344CB8AC3E}">
        <p14:creationId xmlns:p14="http://schemas.microsoft.com/office/powerpoint/2010/main" val="795628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1508A-A568-6065-A9EC-983339DCB614}"/>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7E228F35-FABE-0D39-4EFD-DE52E815F3BA}"/>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96AB2356-79B8-7EBB-4D5B-8B6205F69A17}"/>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1E7EE999-540D-C521-9B58-45AA0B4F6A56}"/>
              </a:ext>
            </a:extLst>
          </p:cNvPr>
          <p:cNvSpPr>
            <a:spLocks noGrp="1"/>
          </p:cNvSpPr>
          <p:nvPr>
            <p:ph type="sldNum" sz="quarter" idx="10"/>
          </p:nvPr>
        </p:nvSpPr>
        <p:spPr/>
        <p:txBody>
          <a:bodyPr/>
          <a:lstStyle/>
          <a:p>
            <a:pPr rtl="0"/>
            <a:fld id="{8DAEC444-603B-4F09-9A06-5917518DD901}" type="slidenum">
              <a:rPr lang="sl-SI" smtClean="0"/>
              <a:t>11</a:t>
            </a:fld>
            <a:endParaRPr lang="sl-SI" dirty="0"/>
          </a:p>
        </p:txBody>
      </p:sp>
    </p:spTree>
    <p:extLst>
      <p:ext uri="{BB962C8B-B14F-4D97-AF65-F5344CB8AC3E}">
        <p14:creationId xmlns:p14="http://schemas.microsoft.com/office/powerpoint/2010/main" val="3484955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830F5-A8EF-E7DE-3BE3-27AD72252BBF}"/>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F313475B-E32D-D00B-D399-98218C889363}"/>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8F01A1A6-72B1-1E66-FE25-BBFD15AA6696}"/>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FC2BE141-28A0-4062-87CD-67C9ADFDE21A}"/>
              </a:ext>
            </a:extLst>
          </p:cNvPr>
          <p:cNvSpPr>
            <a:spLocks noGrp="1"/>
          </p:cNvSpPr>
          <p:nvPr>
            <p:ph type="sldNum" sz="quarter" idx="10"/>
          </p:nvPr>
        </p:nvSpPr>
        <p:spPr/>
        <p:txBody>
          <a:bodyPr/>
          <a:lstStyle/>
          <a:p>
            <a:pPr rtl="0"/>
            <a:fld id="{8DAEC444-603B-4F09-9A06-5917518DD901}" type="slidenum">
              <a:rPr lang="sl-SI" smtClean="0"/>
              <a:t>12</a:t>
            </a:fld>
            <a:endParaRPr lang="sl-SI" dirty="0"/>
          </a:p>
        </p:txBody>
      </p:sp>
    </p:spTree>
    <p:extLst>
      <p:ext uri="{BB962C8B-B14F-4D97-AF65-F5344CB8AC3E}">
        <p14:creationId xmlns:p14="http://schemas.microsoft.com/office/powerpoint/2010/main" val="3040186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52E58-46CC-297E-4921-10D4EFA52DC1}"/>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A49D5F3F-1492-E1FC-DE31-ADCE7CE30411}"/>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9D6D89DF-6EE6-F518-6F0A-E2B79E2FE1D9}"/>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69047C80-D265-C9A0-10EC-1B8FE13B9F84}"/>
              </a:ext>
            </a:extLst>
          </p:cNvPr>
          <p:cNvSpPr>
            <a:spLocks noGrp="1"/>
          </p:cNvSpPr>
          <p:nvPr>
            <p:ph type="sldNum" sz="quarter" idx="10"/>
          </p:nvPr>
        </p:nvSpPr>
        <p:spPr/>
        <p:txBody>
          <a:bodyPr/>
          <a:lstStyle/>
          <a:p>
            <a:pPr rtl="0"/>
            <a:fld id="{8DAEC444-603B-4F09-9A06-5917518DD901}" type="slidenum">
              <a:rPr lang="sl-SI" smtClean="0"/>
              <a:t>13</a:t>
            </a:fld>
            <a:endParaRPr lang="sl-SI" dirty="0"/>
          </a:p>
        </p:txBody>
      </p:sp>
    </p:spTree>
    <p:extLst>
      <p:ext uri="{BB962C8B-B14F-4D97-AF65-F5344CB8AC3E}">
        <p14:creationId xmlns:p14="http://schemas.microsoft.com/office/powerpoint/2010/main" val="1241252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1FD83-037B-1463-932B-FB11D60416BA}"/>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5B4AF766-96EF-639B-A9D0-2FBC27AF325E}"/>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03B2790-8BB1-85E7-C3B8-2AAE634BE6DB}"/>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0D1DE9F5-F640-A372-1B1C-743796714751}"/>
              </a:ext>
            </a:extLst>
          </p:cNvPr>
          <p:cNvSpPr>
            <a:spLocks noGrp="1"/>
          </p:cNvSpPr>
          <p:nvPr>
            <p:ph type="sldNum" sz="quarter" idx="10"/>
          </p:nvPr>
        </p:nvSpPr>
        <p:spPr/>
        <p:txBody>
          <a:bodyPr/>
          <a:lstStyle/>
          <a:p>
            <a:pPr rtl="0"/>
            <a:fld id="{8DAEC444-603B-4F09-9A06-5917518DD901}" type="slidenum">
              <a:rPr lang="sl-SI" smtClean="0"/>
              <a:t>14</a:t>
            </a:fld>
            <a:endParaRPr lang="sl-SI" dirty="0"/>
          </a:p>
        </p:txBody>
      </p:sp>
    </p:spTree>
    <p:extLst>
      <p:ext uri="{BB962C8B-B14F-4D97-AF65-F5344CB8AC3E}">
        <p14:creationId xmlns:p14="http://schemas.microsoft.com/office/powerpoint/2010/main" val="2261452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854FC-2C2C-B6DA-19EB-97514EA77C27}"/>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43C68F5C-FBAB-44D6-2EA0-DFC50E685BA4}"/>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F0A049EB-90C8-8164-98EB-0829CE976CF2}"/>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4C36F1A9-702F-AC31-7B64-AECE744BA50A}"/>
              </a:ext>
            </a:extLst>
          </p:cNvPr>
          <p:cNvSpPr>
            <a:spLocks noGrp="1"/>
          </p:cNvSpPr>
          <p:nvPr>
            <p:ph type="sldNum" sz="quarter" idx="10"/>
          </p:nvPr>
        </p:nvSpPr>
        <p:spPr/>
        <p:txBody>
          <a:bodyPr/>
          <a:lstStyle/>
          <a:p>
            <a:pPr rtl="0"/>
            <a:fld id="{8DAEC444-603B-4F09-9A06-5917518DD901}" type="slidenum">
              <a:rPr lang="sl-SI" smtClean="0"/>
              <a:t>15</a:t>
            </a:fld>
            <a:endParaRPr lang="sl-SI" dirty="0"/>
          </a:p>
        </p:txBody>
      </p:sp>
    </p:spTree>
    <p:extLst>
      <p:ext uri="{BB962C8B-B14F-4D97-AF65-F5344CB8AC3E}">
        <p14:creationId xmlns:p14="http://schemas.microsoft.com/office/powerpoint/2010/main" val="1941656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82B01-83E6-3E9D-A45F-D7D820BDEE9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642A00B-0D05-6EF9-9129-71F670C776CF}"/>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A24E7BE-E1F8-1856-43C8-3304A1DEC66F}"/>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D9808B5F-3F6D-8B21-DB56-A42FAD2AC9C0}"/>
              </a:ext>
            </a:extLst>
          </p:cNvPr>
          <p:cNvSpPr>
            <a:spLocks noGrp="1"/>
          </p:cNvSpPr>
          <p:nvPr>
            <p:ph type="sldNum" sz="quarter" idx="10"/>
          </p:nvPr>
        </p:nvSpPr>
        <p:spPr/>
        <p:txBody>
          <a:bodyPr/>
          <a:lstStyle/>
          <a:p>
            <a:pPr rtl="0"/>
            <a:fld id="{8DAEC444-603B-4F09-9A06-5917518DD901}" type="slidenum">
              <a:rPr lang="sl-SI" smtClean="0"/>
              <a:t>16</a:t>
            </a:fld>
            <a:endParaRPr lang="sl-SI" dirty="0"/>
          </a:p>
        </p:txBody>
      </p:sp>
    </p:spTree>
    <p:extLst>
      <p:ext uri="{BB962C8B-B14F-4D97-AF65-F5344CB8AC3E}">
        <p14:creationId xmlns:p14="http://schemas.microsoft.com/office/powerpoint/2010/main" val="2903632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82B01-83E6-3E9D-A45F-D7D820BDEE9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642A00B-0D05-6EF9-9129-71F670C776CF}"/>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A24E7BE-E1F8-1856-43C8-3304A1DEC66F}"/>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D9808B5F-3F6D-8B21-DB56-A42FAD2AC9C0}"/>
              </a:ext>
            </a:extLst>
          </p:cNvPr>
          <p:cNvSpPr>
            <a:spLocks noGrp="1"/>
          </p:cNvSpPr>
          <p:nvPr>
            <p:ph type="sldNum" sz="quarter" idx="10"/>
          </p:nvPr>
        </p:nvSpPr>
        <p:spPr/>
        <p:txBody>
          <a:bodyPr/>
          <a:lstStyle/>
          <a:p>
            <a:pPr rtl="0"/>
            <a:fld id="{8DAEC444-603B-4F09-9A06-5917518DD901}" type="slidenum">
              <a:rPr lang="sl-SI" smtClean="0"/>
              <a:t>17</a:t>
            </a:fld>
            <a:endParaRPr lang="sl-SI" dirty="0"/>
          </a:p>
        </p:txBody>
      </p:sp>
    </p:spTree>
    <p:extLst>
      <p:ext uri="{BB962C8B-B14F-4D97-AF65-F5344CB8AC3E}">
        <p14:creationId xmlns:p14="http://schemas.microsoft.com/office/powerpoint/2010/main" val="1682024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52E58-46CC-297E-4921-10D4EFA52DC1}"/>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A49D5F3F-1492-E1FC-DE31-ADCE7CE30411}"/>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9D6D89DF-6EE6-F518-6F0A-E2B79E2FE1D9}"/>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69047C80-D265-C9A0-10EC-1B8FE13B9F84}"/>
              </a:ext>
            </a:extLst>
          </p:cNvPr>
          <p:cNvSpPr>
            <a:spLocks noGrp="1"/>
          </p:cNvSpPr>
          <p:nvPr>
            <p:ph type="sldNum" sz="quarter" idx="10"/>
          </p:nvPr>
        </p:nvSpPr>
        <p:spPr/>
        <p:txBody>
          <a:bodyPr/>
          <a:lstStyle/>
          <a:p>
            <a:pPr rtl="0"/>
            <a:fld id="{8DAEC444-603B-4F09-9A06-5917518DD901}" type="slidenum">
              <a:rPr lang="sl-SI" smtClean="0"/>
              <a:t>18</a:t>
            </a:fld>
            <a:endParaRPr lang="sl-SI" dirty="0"/>
          </a:p>
        </p:txBody>
      </p:sp>
    </p:spTree>
    <p:extLst>
      <p:ext uri="{BB962C8B-B14F-4D97-AF65-F5344CB8AC3E}">
        <p14:creationId xmlns:p14="http://schemas.microsoft.com/office/powerpoint/2010/main" val="47282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82B01-83E6-3E9D-A45F-D7D820BDEE9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642A00B-0D05-6EF9-9129-71F670C776CF}"/>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A24E7BE-E1F8-1856-43C8-3304A1DEC66F}"/>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D9808B5F-3F6D-8B21-DB56-A42FAD2AC9C0}"/>
              </a:ext>
            </a:extLst>
          </p:cNvPr>
          <p:cNvSpPr>
            <a:spLocks noGrp="1"/>
          </p:cNvSpPr>
          <p:nvPr>
            <p:ph type="sldNum" sz="quarter" idx="10"/>
          </p:nvPr>
        </p:nvSpPr>
        <p:spPr/>
        <p:txBody>
          <a:bodyPr/>
          <a:lstStyle/>
          <a:p>
            <a:pPr rtl="0"/>
            <a:fld id="{8DAEC444-603B-4F09-9A06-5917518DD901}" type="slidenum">
              <a:rPr lang="sl-SI" smtClean="0"/>
              <a:t>19</a:t>
            </a:fld>
            <a:endParaRPr lang="sl-SI" dirty="0"/>
          </a:p>
        </p:txBody>
      </p:sp>
    </p:spTree>
    <p:extLst>
      <p:ext uri="{BB962C8B-B14F-4D97-AF65-F5344CB8AC3E}">
        <p14:creationId xmlns:p14="http://schemas.microsoft.com/office/powerpoint/2010/main" val="214955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0BBA9-CCD6-1CD6-C2FA-1FCE40A37620}"/>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66CF193C-34CB-8064-5E0D-CC3AEBB88320}"/>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F8294A40-C541-A748-F6A8-94AA3793D267}"/>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2F2D3392-390C-40EF-C947-DF7F45A0219E}"/>
              </a:ext>
            </a:extLst>
          </p:cNvPr>
          <p:cNvSpPr>
            <a:spLocks noGrp="1"/>
          </p:cNvSpPr>
          <p:nvPr>
            <p:ph type="sldNum" sz="quarter" idx="10"/>
          </p:nvPr>
        </p:nvSpPr>
        <p:spPr/>
        <p:txBody>
          <a:bodyPr/>
          <a:lstStyle/>
          <a:p>
            <a:pPr rtl="0"/>
            <a:fld id="{8DAEC444-603B-4F09-9A06-5917518DD901}" type="slidenum">
              <a:rPr lang="sl-SI" smtClean="0"/>
              <a:t>2</a:t>
            </a:fld>
            <a:endParaRPr lang="sl-SI" dirty="0"/>
          </a:p>
        </p:txBody>
      </p:sp>
    </p:spTree>
    <p:extLst>
      <p:ext uri="{BB962C8B-B14F-4D97-AF65-F5344CB8AC3E}">
        <p14:creationId xmlns:p14="http://schemas.microsoft.com/office/powerpoint/2010/main" val="1142956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82B01-83E6-3E9D-A45F-D7D820BDEE9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642A00B-0D05-6EF9-9129-71F670C776CF}"/>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A24E7BE-E1F8-1856-43C8-3304A1DEC66F}"/>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D9808B5F-3F6D-8B21-DB56-A42FAD2AC9C0}"/>
              </a:ext>
            </a:extLst>
          </p:cNvPr>
          <p:cNvSpPr>
            <a:spLocks noGrp="1"/>
          </p:cNvSpPr>
          <p:nvPr>
            <p:ph type="sldNum" sz="quarter" idx="10"/>
          </p:nvPr>
        </p:nvSpPr>
        <p:spPr/>
        <p:txBody>
          <a:bodyPr/>
          <a:lstStyle/>
          <a:p>
            <a:pPr rtl="0"/>
            <a:fld id="{8DAEC444-603B-4F09-9A06-5917518DD901}" type="slidenum">
              <a:rPr lang="sl-SI" smtClean="0"/>
              <a:t>20</a:t>
            </a:fld>
            <a:endParaRPr lang="sl-SI" dirty="0"/>
          </a:p>
        </p:txBody>
      </p:sp>
    </p:spTree>
    <p:extLst>
      <p:ext uri="{BB962C8B-B14F-4D97-AF65-F5344CB8AC3E}">
        <p14:creationId xmlns:p14="http://schemas.microsoft.com/office/powerpoint/2010/main" val="3740850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pPr rtl="0"/>
            <a:fld id="{8DAEC444-603B-4F09-9A06-5917518DD901}" type="slidenum">
              <a:rPr lang="sl-SI" smtClean="0"/>
              <a:t>3</a:t>
            </a:fld>
            <a:endParaRPr lang="sl-SI" dirty="0"/>
          </a:p>
        </p:txBody>
      </p:sp>
    </p:spTree>
    <p:extLst>
      <p:ext uri="{BB962C8B-B14F-4D97-AF65-F5344CB8AC3E}">
        <p14:creationId xmlns:p14="http://schemas.microsoft.com/office/powerpoint/2010/main" val="3504475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pPr rtl="0"/>
            <a:fld id="{8DAEC444-603B-4F09-9A06-5917518DD901}" type="slidenum">
              <a:rPr lang="sl-SI" smtClean="0"/>
              <a:t>4</a:t>
            </a:fld>
            <a:endParaRPr lang="sl-SI" dirty="0"/>
          </a:p>
        </p:txBody>
      </p:sp>
    </p:spTree>
    <p:extLst>
      <p:ext uri="{BB962C8B-B14F-4D97-AF65-F5344CB8AC3E}">
        <p14:creationId xmlns:p14="http://schemas.microsoft.com/office/powerpoint/2010/main" val="3541010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062FF-BCDC-461B-D9D2-5BB16800FE1F}"/>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8C12D60A-FB44-3B5A-B217-1A18EA703E01}"/>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D8CA988F-D794-D7E0-7769-03374162552E}"/>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1CBF18C5-55A1-B045-224A-428580B4C426}"/>
              </a:ext>
            </a:extLst>
          </p:cNvPr>
          <p:cNvSpPr>
            <a:spLocks noGrp="1"/>
          </p:cNvSpPr>
          <p:nvPr>
            <p:ph type="sldNum" sz="quarter" idx="10"/>
          </p:nvPr>
        </p:nvSpPr>
        <p:spPr/>
        <p:txBody>
          <a:bodyPr/>
          <a:lstStyle/>
          <a:p>
            <a:pPr rtl="0"/>
            <a:fld id="{8DAEC444-603B-4F09-9A06-5917518DD901}" type="slidenum">
              <a:rPr lang="sl-SI" smtClean="0"/>
              <a:t>5</a:t>
            </a:fld>
            <a:endParaRPr lang="sl-SI" dirty="0"/>
          </a:p>
        </p:txBody>
      </p:sp>
    </p:spTree>
    <p:extLst>
      <p:ext uri="{BB962C8B-B14F-4D97-AF65-F5344CB8AC3E}">
        <p14:creationId xmlns:p14="http://schemas.microsoft.com/office/powerpoint/2010/main" val="2233927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86112-B423-1FBE-2C90-E726A12643E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04308EDE-E85F-10D9-08C8-7EC96B7BA177}"/>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4ECA1A67-DE77-F948-7542-64C59A67E60D}"/>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383507DE-E5F4-45E7-7A36-B1A26449A7AB}"/>
              </a:ext>
            </a:extLst>
          </p:cNvPr>
          <p:cNvSpPr>
            <a:spLocks noGrp="1"/>
          </p:cNvSpPr>
          <p:nvPr>
            <p:ph type="sldNum" sz="quarter" idx="10"/>
          </p:nvPr>
        </p:nvSpPr>
        <p:spPr/>
        <p:txBody>
          <a:bodyPr/>
          <a:lstStyle/>
          <a:p>
            <a:pPr rtl="0"/>
            <a:fld id="{8DAEC444-603B-4F09-9A06-5917518DD901}" type="slidenum">
              <a:rPr lang="sl-SI" smtClean="0"/>
              <a:t>6</a:t>
            </a:fld>
            <a:endParaRPr lang="sl-SI" dirty="0"/>
          </a:p>
        </p:txBody>
      </p:sp>
    </p:spTree>
    <p:extLst>
      <p:ext uri="{BB962C8B-B14F-4D97-AF65-F5344CB8AC3E}">
        <p14:creationId xmlns:p14="http://schemas.microsoft.com/office/powerpoint/2010/main" val="3085709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0B68B-5683-CF71-B109-9ACE89F77B18}"/>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52FCDAE9-D910-E7D9-44EB-BA28CCBE973E}"/>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A92526D-3F36-18D9-49BD-8DDFD7C246FD}"/>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6B83BB4B-EF17-F78D-1ACD-5E17E69B120D}"/>
              </a:ext>
            </a:extLst>
          </p:cNvPr>
          <p:cNvSpPr>
            <a:spLocks noGrp="1"/>
          </p:cNvSpPr>
          <p:nvPr>
            <p:ph type="sldNum" sz="quarter" idx="10"/>
          </p:nvPr>
        </p:nvSpPr>
        <p:spPr/>
        <p:txBody>
          <a:bodyPr/>
          <a:lstStyle/>
          <a:p>
            <a:pPr rtl="0"/>
            <a:fld id="{8DAEC444-603B-4F09-9A06-5917518DD901}" type="slidenum">
              <a:rPr lang="sl-SI" smtClean="0"/>
              <a:t>7</a:t>
            </a:fld>
            <a:endParaRPr lang="sl-SI" dirty="0"/>
          </a:p>
        </p:txBody>
      </p:sp>
    </p:spTree>
    <p:extLst>
      <p:ext uri="{BB962C8B-B14F-4D97-AF65-F5344CB8AC3E}">
        <p14:creationId xmlns:p14="http://schemas.microsoft.com/office/powerpoint/2010/main" val="3408244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E6226-45B2-40CA-5ADD-DB7E3C8AFDD3}"/>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DAB10DC2-CD75-EE19-A34A-E7BAF170F841}"/>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40A6B933-E7BA-3E3D-8EE5-FA44FE15117B}"/>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0B73A701-4684-D4C3-CA15-59871C18A43F}"/>
              </a:ext>
            </a:extLst>
          </p:cNvPr>
          <p:cNvSpPr>
            <a:spLocks noGrp="1"/>
          </p:cNvSpPr>
          <p:nvPr>
            <p:ph type="sldNum" sz="quarter" idx="10"/>
          </p:nvPr>
        </p:nvSpPr>
        <p:spPr/>
        <p:txBody>
          <a:bodyPr/>
          <a:lstStyle/>
          <a:p>
            <a:pPr rtl="0"/>
            <a:fld id="{8DAEC444-603B-4F09-9A06-5917518DD901}" type="slidenum">
              <a:rPr lang="sl-SI" smtClean="0"/>
              <a:t>8</a:t>
            </a:fld>
            <a:endParaRPr lang="sl-SI" dirty="0"/>
          </a:p>
        </p:txBody>
      </p:sp>
    </p:spTree>
    <p:extLst>
      <p:ext uri="{BB962C8B-B14F-4D97-AF65-F5344CB8AC3E}">
        <p14:creationId xmlns:p14="http://schemas.microsoft.com/office/powerpoint/2010/main" val="729698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1FD83-037B-1463-932B-FB11D60416BA}"/>
            </a:ext>
          </a:extLst>
        </p:cNvPr>
        <p:cNvGrpSpPr/>
        <p:nvPr/>
      </p:nvGrpSpPr>
      <p:grpSpPr>
        <a:xfrm>
          <a:off x="0" y="0"/>
          <a:ext cx="0" cy="0"/>
          <a:chOff x="0" y="0"/>
          <a:chExt cx="0" cy="0"/>
        </a:xfrm>
      </p:grpSpPr>
      <p:sp>
        <p:nvSpPr>
          <p:cNvPr id="2" name="Označba mesta stranske slike 1">
            <a:extLst>
              <a:ext uri="{FF2B5EF4-FFF2-40B4-BE49-F238E27FC236}">
                <a16:creationId xmlns:a16="http://schemas.microsoft.com/office/drawing/2014/main" id="{5B4AF766-96EF-639B-A9D0-2FBC27AF325E}"/>
              </a:ext>
            </a:extLst>
          </p:cNvPr>
          <p:cNvSpPr>
            <a:spLocks noGrp="1" noRot="1" noChangeAspect="1"/>
          </p:cNvSpPr>
          <p:nvPr>
            <p:ph type="sldImg"/>
          </p:nvPr>
        </p:nvSpPr>
        <p:spPr/>
      </p:sp>
      <p:sp>
        <p:nvSpPr>
          <p:cNvPr id="3" name="Označba mesta opomb 2">
            <a:extLst>
              <a:ext uri="{FF2B5EF4-FFF2-40B4-BE49-F238E27FC236}">
                <a16:creationId xmlns:a16="http://schemas.microsoft.com/office/drawing/2014/main" id="{B03B2790-8BB1-85E7-C3B8-2AAE634BE6DB}"/>
              </a:ext>
            </a:extLst>
          </p:cNvPr>
          <p:cNvSpPr>
            <a:spLocks noGrp="1"/>
          </p:cNvSpPr>
          <p:nvPr>
            <p:ph type="body" idx="1"/>
          </p:nvPr>
        </p:nvSpPr>
        <p:spPr/>
        <p:txBody>
          <a:bodyPr/>
          <a:lstStyle/>
          <a:p>
            <a:endParaRPr lang="sl-SI" dirty="0"/>
          </a:p>
        </p:txBody>
      </p:sp>
      <p:sp>
        <p:nvSpPr>
          <p:cNvPr id="4" name="Označba mesta številke diapozitiva 3">
            <a:extLst>
              <a:ext uri="{FF2B5EF4-FFF2-40B4-BE49-F238E27FC236}">
                <a16:creationId xmlns:a16="http://schemas.microsoft.com/office/drawing/2014/main" id="{0D1DE9F5-F640-A372-1B1C-743796714751}"/>
              </a:ext>
            </a:extLst>
          </p:cNvPr>
          <p:cNvSpPr>
            <a:spLocks noGrp="1"/>
          </p:cNvSpPr>
          <p:nvPr>
            <p:ph type="sldNum" sz="quarter" idx="10"/>
          </p:nvPr>
        </p:nvSpPr>
        <p:spPr/>
        <p:txBody>
          <a:bodyPr/>
          <a:lstStyle/>
          <a:p>
            <a:pPr rtl="0"/>
            <a:fld id="{8DAEC444-603B-4F09-9A06-5917518DD901}" type="slidenum">
              <a:rPr lang="sl-SI" smtClean="0"/>
              <a:t>9</a:t>
            </a:fld>
            <a:endParaRPr lang="sl-SI" dirty="0"/>
          </a:p>
        </p:txBody>
      </p:sp>
    </p:spTree>
    <p:extLst>
      <p:ext uri="{BB962C8B-B14F-4D97-AF65-F5344CB8AC3E}">
        <p14:creationId xmlns:p14="http://schemas.microsoft.com/office/powerpoint/2010/main" val="3361111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7" name="Pravokotnik"/>
          <p:cNvSpPr/>
          <p:nvPr/>
        </p:nvSpPr>
        <p:spPr bwMode="invGray">
          <a:xfrm>
            <a:off x="0" y="3936697"/>
            <a:ext cx="12192000" cy="210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sl-SI" dirty="0"/>
          </a:p>
        </p:txBody>
      </p:sp>
      <p:sp>
        <p:nvSpPr>
          <p:cNvPr id="2" name="Naslov 1"/>
          <p:cNvSpPr>
            <a:spLocks noGrp="1"/>
          </p:cNvSpPr>
          <p:nvPr>
            <p:ph type="ctrTitle"/>
          </p:nvPr>
        </p:nvSpPr>
        <p:spPr>
          <a:xfrm>
            <a:off x="838201" y="4114800"/>
            <a:ext cx="10515598" cy="1158446"/>
          </a:xfrm>
        </p:spPr>
        <p:txBody>
          <a:bodyPr rtlCol="0" anchor="b">
            <a:normAutofit/>
          </a:bodyPr>
          <a:lstStyle>
            <a:lvl1pPr algn="l" rtl="0">
              <a:defRPr sz="5200">
                <a:solidFill>
                  <a:schemeClr val="tx1"/>
                </a:solidFill>
              </a:defRPr>
            </a:lvl1pPr>
          </a:lstStyle>
          <a:p>
            <a:pPr rtl="0"/>
            <a:r>
              <a:rPr lang="sl-SI"/>
              <a:t>Kliknite, če želite urediti slog naslova matrice</a:t>
            </a:r>
            <a:endParaRPr lang="sl-SI" dirty="0"/>
          </a:p>
        </p:txBody>
      </p:sp>
      <p:sp>
        <p:nvSpPr>
          <p:cNvPr id="3" name="Podnaslov 2"/>
          <p:cNvSpPr>
            <a:spLocks noGrp="1"/>
          </p:cNvSpPr>
          <p:nvPr>
            <p:ph type="subTitle" idx="1"/>
          </p:nvPr>
        </p:nvSpPr>
        <p:spPr>
          <a:xfrm>
            <a:off x="838201" y="5338170"/>
            <a:ext cx="10515598" cy="474836"/>
          </a:xfrm>
        </p:spPr>
        <p:txBody>
          <a:bodyPr rtlCol="0"/>
          <a:lstStyle>
            <a:lvl1pPr marL="0" indent="0" algn="l">
              <a:spcBef>
                <a:spcPts val="0"/>
              </a:spcBef>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l-SI"/>
              <a:t>Kliknite, če želite urediti slog podnaslova matrice</a:t>
            </a:r>
            <a:endParaRPr lang="sl-SI" dirty="0"/>
          </a:p>
        </p:txBody>
      </p:sp>
    </p:spTree>
    <p:extLst>
      <p:ext uri="{BB962C8B-B14F-4D97-AF65-F5344CB8AC3E}">
        <p14:creationId xmlns:p14="http://schemas.microsoft.com/office/powerpoint/2010/main" val="630729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rtlCol="0"/>
          <a:lstStyle/>
          <a:p>
            <a:pPr rtl="0"/>
            <a:r>
              <a:rPr lang="sl-SI"/>
              <a:t>Kliknite, če želite urediti slog naslova matrice</a:t>
            </a:r>
            <a:endParaRPr lang="sl-SI" dirty="0"/>
          </a:p>
        </p:txBody>
      </p:sp>
      <p:sp>
        <p:nvSpPr>
          <p:cNvPr id="3" name="Označba mesta za navpično besedilo 2"/>
          <p:cNvSpPr>
            <a:spLocks noGrp="1"/>
          </p:cNvSpPr>
          <p:nvPr>
            <p:ph type="body" orient="vert" idx="1"/>
          </p:nvPr>
        </p:nvSpPr>
        <p:spPr/>
        <p:txBody>
          <a:bodyPr vert="eaVert" rtlCol="0"/>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5" name="Označba mesta za nogo 3"/>
          <p:cNvSpPr>
            <a:spLocks noGrp="1"/>
          </p:cNvSpPr>
          <p:nvPr>
            <p:ph type="ftr" sz="quarter" idx="11"/>
          </p:nvPr>
        </p:nvSpPr>
        <p:spPr/>
        <p:txBody>
          <a:bodyPr rtlCol="0"/>
          <a:lstStyle/>
          <a:p>
            <a:pPr rtl="0"/>
            <a:endParaRPr lang="sl-SI" dirty="0"/>
          </a:p>
        </p:txBody>
      </p:sp>
      <p:sp>
        <p:nvSpPr>
          <p:cNvPr id="4" name="Označba mesta za datum 4"/>
          <p:cNvSpPr>
            <a:spLocks noGrp="1"/>
          </p:cNvSpPr>
          <p:nvPr>
            <p:ph type="dt" sz="half" idx="10"/>
          </p:nvPr>
        </p:nvSpPr>
        <p:spPr/>
        <p:txBody>
          <a:bodyPr rtlCol="0"/>
          <a:lstStyle/>
          <a:p>
            <a:pPr rtl="0"/>
            <a:fld id="{E5BB8175-5EF9-4520-91AC-FA35A146CF8E}" type="datetime1">
              <a:rPr lang="sl-SI" smtClean="0"/>
              <a:t>16. 12. 2024</a:t>
            </a:fld>
            <a:endParaRPr lang="sl-SI" dirty="0"/>
          </a:p>
        </p:txBody>
      </p:sp>
      <p:sp>
        <p:nvSpPr>
          <p:cNvPr id="6" name="Označba mesta številke diapozitiva 5"/>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37875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en naslov in besedilo">
    <p:spTree>
      <p:nvGrpSpPr>
        <p:cNvPr id="1" name=""/>
        <p:cNvGrpSpPr/>
        <p:nvPr/>
      </p:nvGrpSpPr>
      <p:grpSpPr>
        <a:xfrm>
          <a:off x="0" y="0"/>
          <a:ext cx="0" cy="0"/>
          <a:chOff x="0" y="0"/>
          <a:chExt cx="0" cy="0"/>
        </a:xfrm>
      </p:grpSpPr>
      <p:sp>
        <p:nvSpPr>
          <p:cNvPr id="2" name="Navpičen naslov 1"/>
          <p:cNvSpPr>
            <a:spLocks noGrp="1"/>
          </p:cNvSpPr>
          <p:nvPr>
            <p:ph type="title" orient="vert"/>
          </p:nvPr>
        </p:nvSpPr>
        <p:spPr>
          <a:xfrm>
            <a:off x="9741693" y="365125"/>
            <a:ext cx="1600200" cy="5811838"/>
          </a:xfrm>
        </p:spPr>
        <p:txBody>
          <a:bodyPr vert="eaVert" rtlCol="0"/>
          <a:lstStyle>
            <a:lvl1pPr>
              <a:defRPr/>
            </a:lvl1pPr>
          </a:lstStyle>
          <a:p>
            <a:pPr rtl="0"/>
            <a:r>
              <a:rPr lang="sl-SI"/>
              <a:t>Kliknite, če želite urediti slog naslova matrice</a:t>
            </a:r>
            <a:endParaRPr lang="sl-SI" dirty="0"/>
          </a:p>
        </p:txBody>
      </p:sp>
      <p:sp>
        <p:nvSpPr>
          <p:cNvPr id="3" name="Označba mesta za navpično besedilo 2"/>
          <p:cNvSpPr>
            <a:spLocks noGrp="1"/>
          </p:cNvSpPr>
          <p:nvPr>
            <p:ph type="body" orient="vert" idx="1"/>
          </p:nvPr>
        </p:nvSpPr>
        <p:spPr>
          <a:xfrm>
            <a:off x="838200" y="365125"/>
            <a:ext cx="8534400" cy="5811838"/>
          </a:xfrm>
        </p:spPr>
        <p:txBody>
          <a:bodyPr vert="eaVert" rtlCol="0"/>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5" name="Označba mesta za nogo 3"/>
          <p:cNvSpPr>
            <a:spLocks noGrp="1"/>
          </p:cNvSpPr>
          <p:nvPr>
            <p:ph type="ftr" sz="quarter" idx="11"/>
          </p:nvPr>
        </p:nvSpPr>
        <p:spPr/>
        <p:txBody>
          <a:bodyPr rtlCol="0"/>
          <a:lstStyle/>
          <a:p>
            <a:pPr rtl="0"/>
            <a:endParaRPr lang="sl-SI" dirty="0"/>
          </a:p>
        </p:txBody>
      </p:sp>
      <p:sp>
        <p:nvSpPr>
          <p:cNvPr id="4" name="Označba mesta za datum 4"/>
          <p:cNvSpPr>
            <a:spLocks noGrp="1"/>
          </p:cNvSpPr>
          <p:nvPr>
            <p:ph type="dt" sz="half" idx="10"/>
          </p:nvPr>
        </p:nvSpPr>
        <p:spPr/>
        <p:txBody>
          <a:bodyPr rtlCol="0"/>
          <a:lstStyle/>
          <a:p>
            <a:pPr rtl="0"/>
            <a:fld id="{B43F7BE5-CA98-4D74-9849-200D59019BEF}" type="datetime1">
              <a:rPr lang="sl-SI" smtClean="0"/>
              <a:t>16. 12. 2024</a:t>
            </a:fld>
            <a:endParaRPr lang="sl-SI" dirty="0"/>
          </a:p>
        </p:txBody>
      </p:sp>
      <p:sp>
        <p:nvSpPr>
          <p:cNvPr id="6" name="Označba mesta številke diapozitiva 5"/>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770254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rtlCol="0"/>
          <a:lstStyle>
            <a:lvl1pPr rtl="0">
              <a:defRPr/>
            </a:lvl1pPr>
          </a:lstStyle>
          <a:p>
            <a:pPr rtl="0"/>
            <a:r>
              <a:rPr lang="sl-SI"/>
              <a:t>Kliknite, če želite urediti slog naslova matrice</a:t>
            </a:r>
            <a:endParaRPr lang="sl-SI" dirty="0"/>
          </a:p>
        </p:txBody>
      </p:sp>
      <p:sp>
        <p:nvSpPr>
          <p:cNvPr id="3" name="Označba mesta za vsebino 2"/>
          <p:cNvSpPr>
            <a:spLocks noGrp="1"/>
          </p:cNvSpPr>
          <p:nvPr>
            <p:ph idx="1"/>
          </p:nvPr>
        </p:nvSpPr>
        <p:spPr/>
        <p:txBody>
          <a:bodyPr rtlCol="0"/>
          <a:lstStyle>
            <a:lvl1pPr rtl="0">
              <a:defRPr/>
            </a:lvl1pPr>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5" name="Označba mesta za nogo 3"/>
          <p:cNvSpPr>
            <a:spLocks noGrp="1"/>
          </p:cNvSpPr>
          <p:nvPr>
            <p:ph type="ftr" sz="quarter" idx="11"/>
          </p:nvPr>
        </p:nvSpPr>
        <p:spPr/>
        <p:txBody>
          <a:bodyPr rtlCol="0"/>
          <a:lstStyle/>
          <a:p>
            <a:pPr rtl="0"/>
            <a:endParaRPr lang="sl-SI" dirty="0"/>
          </a:p>
        </p:txBody>
      </p:sp>
      <p:sp>
        <p:nvSpPr>
          <p:cNvPr id="4" name="Označba mesta za datum 4"/>
          <p:cNvSpPr>
            <a:spLocks noGrp="1"/>
          </p:cNvSpPr>
          <p:nvPr>
            <p:ph type="dt" sz="half" idx="10"/>
          </p:nvPr>
        </p:nvSpPr>
        <p:spPr/>
        <p:txBody>
          <a:bodyPr rtlCol="0"/>
          <a:lstStyle/>
          <a:p>
            <a:pPr rtl="0"/>
            <a:fld id="{212533A1-AA10-491B-B4B3-506D8723FE7C}" type="datetime1">
              <a:rPr lang="sl-SI" smtClean="0"/>
              <a:t>16. 12. 2024</a:t>
            </a:fld>
            <a:endParaRPr lang="sl-SI" dirty="0"/>
          </a:p>
        </p:txBody>
      </p:sp>
      <p:sp>
        <p:nvSpPr>
          <p:cNvPr id="6" name="Označba mesta številke diapozitiva 5"/>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321557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Glava odseka">
    <p:spTree>
      <p:nvGrpSpPr>
        <p:cNvPr id="1" name=""/>
        <p:cNvGrpSpPr/>
        <p:nvPr/>
      </p:nvGrpSpPr>
      <p:grpSpPr>
        <a:xfrm>
          <a:off x="0" y="0"/>
          <a:ext cx="0" cy="0"/>
          <a:chOff x="0" y="0"/>
          <a:chExt cx="0" cy="0"/>
        </a:xfrm>
      </p:grpSpPr>
      <p:sp>
        <p:nvSpPr>
          <p:cNvPr id="7" name="Pravokotnik 6"/>
          <p:cNvSpPr/>
          <p:nvPr/>
        </p:nvSpPr>
        <p:spPr bwMode="ltGray">
          <a:xfrm>
            <a:off x="0" y="3276600"/>
            <a:ext cx="12192000" cy="27632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sl-SI" dirty="0"/>
          </a:p>
        </p:txBody>
      </p:sp>
      <p:sp>
        <p:nvSpPr>
          <p:cNvPr id="2" name="Naslov 1"/>
          <p:cNvSpPr>
            <a:spLocks noGrp="1"/>
          </p:cNvSpPr>
          <p:nvPr>
            <p:ph type="title"/>
          </p:nvPr>
        </p:nvSpPr>
        <p:spPr>
          <a:xfrm>
            <a:off x="841248" y="3429000"/>
            <a:ext cx="9601200" cy="1838519"/>
          </a:xfrm>
        </p:spPr>
        <p:txBody>
          <a:bodyPr rtlCol="0" anchor="b">
            <a:normAutofit/>
          </a:bodyPr>
          <a:lstStyle>
            <a:lvl1pPr>
              <a:defRPr sz="5200">
                <a:solidFill>
                  <a:schemeClr val="bg1"/>
                </a:solidFill>
              </a:defRPr>
            </a:lvl1pPr>
          </a:lstStyle>
          <a:p>
            <a:pPr rtl="0"/>
            <a:r>
              <a:rPr lang="sl-SI"/>
              <a:t>Kliknite, če želite urediti slog naslova matrice</a:t>
            </a:r>
            <a:endParaRPr lang="sl-SI" dirty="0"/>
          </a:p>
        </p:txBody>
      </p:sp>
      <p:sp>
        <p:nvSpPr>
          <p:cNvPr id="3" name="Označba mesta besedila 2"/>
          <p:cNvSpPr>
            <a:spLocks noGrp="1"/>
          </p:cNvSpPr>
          <p:nvPr>
            <p:ph type="body" idx="1"/>
          </p:nvPr>
        </p:nvSpPr>
        <p:spPr>
          <a:xfrm>
            <a:off x="841248" y="5340096"/>
            <a:ext cx="9601200" cy="475488"/>
          </a:xfrm>
        </p:spPr>
        <p:txBody>
          <a:bodyPr rtlCol="0"/>
          <a:lstStyle>
            <a:lvl1pPr marL="0" indent="0">
              <a:spcBef>
                <a:spcPts val="0"/>
              </a:spcBef>
              <a:buNone/>
              <a:defRPr sz="2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sl-SI"/>
              <a:t>Kliknite za urejanje slogov besedila matrice</a:t>
            </a:r>
          </a:p>
        </p:txBody>
      </p:sp>
    </p:spTree>
    <p:extLst>
      <p:ext uri="{BB962C8B-B14F-4D97-AF65-F5344CB8AC3E}">
        <p14:creationId xmlns:p14="http://schemas.microsoft.com/office/powerpoint/2010/main" val="1917355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a:xfrm>
            <a:off x="838200" y="365126"/>
            <a:ext cx="10515600" cy="1145224"/>
          </a:xfrm>
        </p:spPr>
        <p:txBody>
          <a:bodyPr rtlCol="0"/>
          <a:lstStyle>
            <a:lvl1pPr rtl="0">
              <a:defRPr/>
            </a:lvl1pPr>
          </a:lstStyle>
          <a:p>
            <a:pPr rtl="0"/>
            <a:r>
              <a:rPr lang="sl-SI"/>
              <a:t>Kliknite, če želite urediti slog naslova matrice</a:t>
            </a:r>
            <a:endParaRPr lang="sl-SI" dirty="0"/>
          </a:p>
        </p:txBody>
      </p:sp>
      <p:sp>
        <p:nvSpPr>
          <p:cNvPr id="3" name="Označba mesta za vsebino 2"/>
          <p:cNvSpPr>
            <a:spLocks noGrp="1"/>
          </p:cNvSpPr>
          <p:nvPr>
            <p:ph sz="half" idx="1"/>
          </p:nvPr>
        </p:nvSpPr>
        <p:spPr>
          <a:xfrm>
            <a:off x="838200" y="1825625"/>
            <a:ext cx="5029200" cy="4351338"/>
          </a:xfrm>
        </p:spPr>
        <p:txBody>
          <a:bodyPr rtlCol="0">
            <a:normAutofit/>
          </a:bodyPr>
          <a:lstStyle>
            <a:lvl1pPr rtl="0">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4" name="Označba mesta vsebine 3"/>
          <p:cNvSpPr>
            <a:spLocks noGrp="1"/>
          </p:cNvSpPr>
          <p:nvPr>
            <p:ph sz="half" idx="2"/>
          </p:nvPr>
        </p:nvSpPr>
        <p:spPr>
          <a:xfrm>
            <a:off x="6324600" y="1825625"/>
            <a:ext cx="5029200" cy="4351338"/>
          </a:xfrm>
        </p:spPr>
        <p:txBody>
          <a:bodyPr rtlCol="0">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6" name="Označba mesta za nogo 4"/>
          <p:cNvSpPr>
            <a:spLocks noGrp="1"/>
          </p:cNvSpPr>
          <p:nvPr>
            <p:ph type="ftr" sz="quarter" idx="11"/>
          </p:nvPr>
        </p:nvSpPr>
        <p:spPr/>
        <p:txBody>
          <a:bodyPr rtlCol="0"/>
          <a:lstStyle/>
          <a:p>
            <a:pPr rtl="0"/>
            <a:endParaRPr lang="sl-SI" dirty="0"/>
          </a:p>
        </p:txBody>
      </p:sp>
      <p:sp>
        <p:nvSpPr>
          <p:cNvPr id="5" name="Označba mesta za datum 5"/>
          <p:cNvSpPr>
            <a:spLocks noGrp="1"/>
          </p:cNvSpPr>
          <p:nvPr>
            <p:ph type="dt" sz="half" idx="10"/>
          </p:nvPr>
        </p:nvSpPr>
        <p:spPr/>
        <p:txBody>
          <a:bodyPr rtlCol="0"/>
          <a:lstStyle/>
          <a:p>
            <a:pPr rtl="0"/>
            <a:fld id="{2234C052-BEED-4CD1-A335-A0E59A9D51DD}" type="datetime1">
              <a:rPr lang="sl-SI" smtClean="0"/>
              <a:t>16. 12. 2024</a:t>
            </a:fld>
            <a:endParaRPr lang="sl-SI" dirty="0"/>
          </a:p>
        </p:txBody>
      </p:sp>
      <p:sp>
        <p:nvSpPr>
          <p:cNvPr id="7" name="Označba mesta številke diapozitiva 6"/>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3963172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p:txBody>
          <a:bodyPr rtlCol="0"/>
          <a:lstStyle/>
          <a:p>
            <a:pPr rtl="0"/>
            <a:r>
              <a:rPr lang="sl-SI"/>
              <a:t>Kliknite, če želite urediti slog naslova matrice</a:t>
            </a:r>
            <a:endParaRPr lang="sl-SI" dirty="0"/>
          </a:p>
        </p:txBody>
      </p:sp>
      <p:sp>
        <p:nvSpPr>
          <p:cNvPr id="3" name="Označba mesta besedila 2"/>
          <p:cNvSpPr>
            <a:spLocks noGrp="1"/>
          </p:cNvSpPr>
          <p:nvPr>
            <p:ph type="body" idx="1"/>
          </p:nvPr>
        </p:nvSpPr>
        <p:spPr>
          <a:xfrm>
            <a:off x="839788" y="1828800"/>
            <a:ext cx="5029200" cy="685800"/>
          </a:xfrm>
        </p:spPr>
        <p:txBody>
          <a:bodyPr rtlCol="0"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l-SI"/>
              <a:t>Kliknite za urejanje slogov besedila matrice</a:t>
            </a:r>
          </a:p>
        </p:txBody>
      </p:sp>
      <p:sp>
        <p:nvSpPr>
          <p:cNvPr id="4" name="Označba mesta vsebine 3"/>
          <p:cNvSpPr>
            <a:spLocks noGrp="1"/>
          </p:cNvSpPr>
          <p:nvPr>
            <p:ph sz="half" idx="2"/>
          </p:nvPr>
        </p:nvSpPr>
        <p:spPr>
          <a:xfrm>
            <a:off x="839788" y="2514600"/>
            <a:ext cx="5029200" cy="3675063"/>
          </a:xfrm>
        </p:spPr>
        <p:txBody>
          <a:bodyPr rtlCol="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5" name="Označba mesta za besedilo 4"/>
          <p:cNvSpPr>
            <a:spLocks noGrp="1"/>
          </p:cNvSpPr>
          <p:nvPr>
            <p:ph type="body" sz="quarter" idx="3"/>
          </p:nvPr>
        </p:nvSpPr>
        <p:spPr>
          <a:xfrm>
            <a:off x="6326188" y="1828800"/>
            <a:ext cx="5029200" cy="685800"/>
          </a:xfrm>
        </p:spPr>
        <p:txBody>
          <a:bodyPr rtlCol="0"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l-SI"/>
              <a:t>Kliknite za urejanje slogov besedila matrice</a:t>
            </a:r>
          </a:p>
        </p:txBody>
      </p:sp>
      <p:sp>
        <p:nvSpPr>
          <p:cNvPr id="6" name="Označba mesta za vsebino 5"/>
          <p:cNvSpPr>
            <a:spLocks noGrp="1"/>
          </p:cNvSpPr>
          <p:nvPr>
            <p:ph sz="quarter" idx="4"/>
          </p:nvPr>
        </p:nvSpPr>
        <p:spPr>
          <a:xfrm>
            <a:off x="6326188" y="2514600"/>
            <a:ext cx="5029200" cy="3675063"/>
          </a:xfrm>
        </p:spPr>
        <p:txBody>
          <a:bodyPr rtlCol="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8" name="Označba mesta za nogo 6"/>
          <p:cNvSpPr>
            <a:spLocks noGrp="1"/>
          </p:cNvSpPr>
          <p:nvPr>
            <p:ph type="ftr" sz="quarter" idx="11"/>
          </p:nvPr>
        </p:nvSpPr>
        <p:spPr/>
        <p:txBody>
          <a:bodyPr rtlCol="0"/>
          <a:lstStyle/>
          <a:p>
            <a:pPr rtl="0"/>
            <a:endParaRPr lang="sl-SI" dirty="0"/>
          </a:p>
        </p:txBody>
      </p:sp>
      <p:sp>
        <p:nvSpPr>
          <p:cNvPr id="7" name="Označba mesta za datum 7"/>
          <p:cNvSpPr>
            <a:spLocks noGrp="1"/>
          </p:cNvSpPr>
          <p:nvPr>
            <p:ph type="dt" sz="half" idx="10"/>
          </p:nvPr>
        </p:nvSpPr>
        <p:spPr/>
        <p:txBody>
          <a:bodyPr rtlCol="0"/>
          <a:lstStyle/>
          <a:p>
            <a:pPr rtl="0"/>
            <a:fld id="{D0F79E62-C94E-47CA-A04B-28FFD375570B}" type="datetime1">
              <a:rPr lang="sl-SI" smtClean="0"/>
              <a:t>16. 12. 2024</a:t>
            </a:fld>
            <a:endParaRPr lang="sl-SI" dirty="0"/>
          </a:p>
        </p:txBody>
      </p:sp>
      <p:sp>
        <p:nvSpPr>
          <p:cNvPr id="9" name="Označba mesta za številko diapozitiva 8"/>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144799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rtlCol="0"/>
          <a:lstStyle/>
          <a:p>
            <a:pPr rtl="0"/>
            <a:r>
              <a:rPr lang="sl-SI"/>
              <a:t>Kliknite, če želite urediti slog naslova matrice</a:t>
            </a:r>
            <a:endParaRPr lang="sl-SI" dirty="0"/>
          </a:p>
        </p:txBody>
      </p:sp>
      <p:sp>
        <p:nvSpPr>
          <p:cNvPr id="4" name="Označba mesta za nogo 2"/>
          <p:cNvSpPr>
            <a:spLocks noGrp="1"/>
          </p:cNvSpPr>
          <p:nvPr>
            <p:ph type="ftr" sz="quarter" idx="11"/>
          </p:nvPr>
        </p:nvSpPr>
        <p:spPr/>
        <p:txBody>
          <a:bodyPr rtlCol="0"/>
          <a:lstStyle/>
          <a:p>
            <a:pPr rtl="0"/>
            <a:endParaRPr lang="sl-SI" dirty="0"/>
          </a:p>
        </p:txBody>
      </p:sp>
      <p:sp>
        <p:nvSpPr>
          <p:cNvPr id="3" name="Označba mesta za datum 3"/>
          <p:cNvSpPr>
            <a:spLocks noGrp="1"/>
          </p:cNvSpPr>
          <p:nvPr>
            <p:ph type="dt" sz="half" idx="10"/>
          </p:nvPr>
        </p:nvSpPr>
        <p:spPr/>
        <p:txBody>
          <a:bodyPr rtlCol="0"/>
          <a:lstStyle/>
          <a:p>
            <a:pPr rtl="0"/>
            <a:fld id="{FD0DF87C-D453-4F5C-9228-81329545492F}" type="datetime1">
              <a:rPr lang="sl-SI" smtClean="0"/>
              <a:t>16. 12. 2024</a:t>
            </a:fld>
            <a:endParaRPr lang="sl-SI" dirty="0"/>
          </a:p>
        </p:txBody>
      </p:sp>
      <p:sp>
        <p:nvSpPr>
          <p:cNvPr id="5" name="Označba mesta za številko diapozitiva 4"/>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395634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3" name="Označba mesta za nogo 1"/>
          <p:cNvSpPr>
            <a:spLocks noGrp="1"/>
          </p:cNvSpPr>
          <p:nvPr>
            <p:ph type="ftr" sz="quarter" idx="11"/>
          </p:nvPr>
        </p:nvSpPr>
        <p:spPr/>
        <p:txBody>
          <a:bodyPr rtlCol="0"/>
          <a:lstStyle/>
          <a:p>
            <a:pPr rtl="0"/>
            <a:endParaRPr lang="sl-SI" dirty="0"/>
          </a:p>
        </p:txBody>
      </p:sp>
      <p:sp>
        <p:nvSpPr>
          <p:cNvPr id="2" name="Označba mesta za datum 2"/>
          <p:cNvSpPr>
            <a:spLocks noGrp="1"/>
          </p:cNvSpPr>
          <p:nvPr>
            <p:ph type="dt" sz="half" idx="10"/>
          </p:nvPr>
        </p:nvSpPr>
        <p:spPr/>
        <p:txBody>
          <a:bodyPr rtlCol="0"/>
          <a:lstStyle/>
          <a:p>
            <a:pPr rtl="0"/>
            <a:fld id="{56F6343E-E55C-4BCB-BD00-5AAFD07DB48F}" type="datetime1">
              <a:rPr lang="sl-SI" smtClean="0"/>
              <a:t>16. 12. 2024</a:t>
            </a:fld>
            <a:endParaRPr lang="sl-SI" dirty="0"/>
          </a:p>
        </p:txBody>
      </p:sp>
      <p:sp>
        <p:nvSpPr>
          <p:cNvPr id="4" name="Označba mesta za številko diapozitiva 3"/>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366730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p:cNvSpPr>
            <a:spLocks noGrp="1"/>
          </p:cNvSpPr>
          <p:nvPr>
            <p:ph type="title"/>
          </p:nvPr>
        </p:nvSpPr>
        <p:spPr>
          <a:xfrm>
            <a:off x="7924800" y="1524000"/>
            <a:ext cx="3429000" cy="1905000"/>
          </a:xfrm>
        </p:spPr>
        <p:txBody>
          <a:bodyPr rtlCol="0" anchor="b">
            <a:normAutofit/>
          </a:bodyPr>
          <a:lstStyle>
            <a:lvl1pPr>
              <a:defRPr sz="3400"/>
            </a:lvl1pPr>
          </a:lstStyle>
          <a:p>
            <a:pPr rtl="0"/>
            <a:r>
              <a:rPr lang="sl-SI"/>
              <a:t>Kliknite, če želite urediti slog naslova matrice</a:t>
            </a:r>
            <a:endParaRPr lang="sl-SI" dirty="0"/>
          </a:p>
        </p:txBody>
      </p:sp>
      <p:sp>
        <p:nvSpPr>
          <p:cNvPr id="3" name="Označba mesta za vsebino 2"/>
          <p:cNvSpPr>
            <a:spLocks noGrp="1"/>
          </p:cNvSpPr>
          <p:nvPr>
            <p:ph idx="1"/>
          </p:nvPr>
        </p:nvSpPr>
        <p:spPr>
          <a:xfrm>
            <a:off x="838200" y="685800"/>
            <a:ext cx="6400800" cy="5257800"/>
          </a:xfrm>
        </p:spPr>
        <p:txBody>
          <a:bodyPr rtlCol="0">
            <a:normAutofit/>
          </a:bodyPr>
          <a:lstStyle>
            <a:lvl1pPr rtl="0">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rtl="0"/>
            <a:r>
              <a:rPr lang="sl-SI"/>
              <a:t>Kliknite za urejanje slogov besedila matrice</a:t>
            </a:r>
          </a:p>
          <a:p>
            <a:pPr lvl="1" rtl="0"/>
            <a:r>
              <a:rPr lang="sl-SI"/>
              <a:t>Druga raven</a:t>
            </a:r>
          </a:p>
          <a:p>
            <a:pPr lvl="2" rtl="0"/>
            <a:r>
              <a:rPr lang="sl-SI"/>
              <a:t>Tretja raven</a:t>
            </a:r>
          </a:p>
          <a:p>
            <a:pPr lvl="3" rtl="0"/>
            <a:r>
              <a:rPr lang="sl-SI"/>
              <a:t>Četrta raven</a:t>
            </a:r>
          </a:p>
          <a:p>
            <a:pPr lvl="4" rtl="0"/>
            <a:r>
              <a:rPr lang="sl-SI"/>
              <a:t>Peta raven</a:t>
            </a:r>
            <a:endParaRPr lang="sl-SI" dirty="0"/>
          </a:p>
        </p:txBody>
      </p:sp>
      <p:sp>
        <p:nvSpPr>
          <p:cNvPr id="4" name="Označba mesta besedila 3"/>
          <p:cNvSpPr>
            <a:spLocks noGrp="1"/>
          </p:cNvSpPr>
          <p:nvPr>
            <p:ph type="body" sz="half" idx="2"/>
          </p:nvPr>
        </p:nvSpPr>
        <p:spPr>
          <a:xfrm>
            <a:off x="7924800" y="3581400"/>
            <a:ext cx="3429000" cy="1828800"/>
          </a:xfrm>
        </p:spPr>
        <p:txBody>
          <a:bodyPr rtlCol="0"/>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l-SI"/>
              <a:t>Kliknite za urejanje slogov besedila matrice</a:t>
            </a:r>
          </a:p>
        </p:txBody>
      </p:sp>
      <p:sp>
        <p:nvSpPr>
          <p:cNvPr id="6" name="Označba mesta za nogo 4"/>
          <p:cNvSpPr>
            <a:spLocks noGrp="1"/>
          </p:cNvSpPr>
          <p:nvPr>
            <p:ph type="ftr" sz="quarter" idx="11"/>
          </p:nvPr>
        </p:nvSpPr>
        <p:spPr/>
        <p:txBody>
          <a:bodyPr rtlCol="0"/>
          <a:lstStyle/>
          <a:p>
            <a:pPr rtl="0"/>
            <a:endParaRPr lang="sl-SI" dirty="0"/>
          </a:p>
        </p:txBody>
      </p:sp>
      <p:sp>
        <p:nvSpPr>
          <p:cNvPr id="5" name="Označba mesta za datum 5"/>
          <p:cNvSpPr>
            <a:spLocks noGrp="1"/>
          </p:cNvSpPr>
          <p:nvPr>
            <p:ph type="dt" sz="half" idx="10"/>
          </p:nvPr>
        </p:nvSpPr>
        <p:spPr/>
        <p:txBody>
          <a:bodyPr rtlCol="0"/>
          <a:lstStyle/>
          <a:p>
            <a:pPr rtl="0"/>
            <a:fld id="{AFA3E7EA-A254-4F72-A45B-19279E98D348}" type="datetime1">
              <a:rPr lang="sl-SI" smtClean="0"/>
              <a:t>16. 12. 2024</a:t>
            </a:fld>
            <a:endParaRPr lang="sl-SI" dirty="0"/>
          </a:p>
        </p:txBody>
      </p:sp>
      <p:sp>
        <p:nvSpPr>
          <p:cNvPr id="7" name="Označba mesta številke diapozitiva 6"/>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978961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z napisom">
    <p:spTree>
      <p:nvGrpSpPr>
        <p:cNvPr id="1" name=""/>
        <p:cNvGrpSpPr/>
        <p:nvPr/>
      </p:nvGrpSpPr>
      <p:grpSpPr>
        <a:xfrm>
          <a:off x="0" y="0"/>
          <a:ext cx="0" cy="0"/>
          <a:chOff x="0" y="0"/>
          <a:chExt cx="0" cy="0"/>
        </a:xfrm>
      </p:grpSpPr>
      <p:sp>
        <p:nvSpPr>
          <p:cNvPr id="2" name="Naslov 1"/>
          <p:cNvSpPr>
            <a:spLocks noGrp="1"/>
          </p:cNvSpPr>
          <p:nvPr>
            <p:ph type="title"/>
          </p:nvPr>
        </p:nvSpPr>
        <p:spPr>
          <a:xfrm>
            <a:off x="7924800" y="1527048"/>
            <a:ext cx="3429000" cy="1901952"/>
          </a:xfrm>
        </p:spPr>
        <p:txBody>
          <a:bodyPr rtlCol="0" anchor="b">
            <a:normAutofit/>
          </a:bodyPr>
          <a:lstStyle>
            <a:lvl1pPr>
              <a:defRPr sz="3400"/>
            </a:lvl1pPr>
          </a:lstStyle>
          <a:p>
            <a:pPr rtl="0"/>
            <a:r>
              <a:rPr lang="sl-SI"/>
              <a:t>Kliknite, če želite urediti slog naslova matrice</a:t>
            </a:r>
            <a:endParaRPr lang="sl-SI" dirty="0"/>
          </a:p>
        </p:txBody>
      </p:sp>
      <p:sp>
        <p:nvSpPr>
          <p:cNvPr id="3" name="Označba mesta za sliko 2" descr="Prazna označba mesta za dodajanje slike. Kliknite označbo mesta in izberite sliko, ki jo želite dodati."/>
          <p:cNvSpPr>
            <a:spLocks noGrp="1"/>
          </p:cNvSpPr>
          <p:nvPr>
            <p:ph type="pic" idx="1"/>
          </p:nvPr>
        </p:nvSpPr>
        <p:spPr>
          <a:xfrm>
            <a:off x="838198" y="685800"/>
            <a:ext cx="6400800" cy="5257800"/>
          </a:xfrm>
        </p:spPr>
        <p:txBody>
          <a:bodyPr rtlCol="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l-SI"/>
              <a:t>Kliknite ikono, če želite dodati sliko</a:t>
            </a:r>
            <a:endParaRPr lang="sl-SI" dirty="0"/>
          </a:p>
        </p:txBody>
      </p:sp>
      <p:sp>
        <p:nvSpPr>
          <p:cNvPr id="4" name="Označba mesta besedila 3"/>
          <p:cNvSpPr>
            <a:spLocks noGrp="1"/>
          </p:cNvSpPr>
          <p:nvPr>
            <p:ph type="body" sz="half" idx="2"/>
          </p:nvPr>
        </p:nvSpPr>
        <p:spPr>
          <a:xfrm>
            <a:off x="7924800" y="3581400"/>
            <a:ext cx="3428999" cy="1828800"/>
          </a:xfrm>
        </p:spPr>
        <p:txBody>
          <a:bodyPr rtlCol="0"/>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l-SI"/>
              <a:t>Kliknite za urejanje slogov besedila matrice</a:t>
            </a:r>
          </a:p>
        </p:txBody>
      </p:sp>
      <p:sp>
        <p:nvSpPr>
          <p:cNvPr id="6" name="Označba mesta za nogo 4"/>
          <p:cNvSpPr>
            <a:spLocks noGrp="1"/>
          </p:cNvSpPr>
          <p:nvPr>
            <p:ph type="ftr" sz="quarter" idx="11"/>
          </p:nvPr>
        </p:nvSpPr>
        <p:spPr/>
        <p:txBody>
          <a:bodyPr rtlCol="0"/>
          <a:lstStyle/>
          <a:p>
            <a:pPr rtl="0"/>
            <a:endParaRPr lang="sl-SI" dirty="0"/>
          </a:p>
        </p:txBody>
      </p:sp>
      <p:sp>
        <p:nvSpPr>
          <p:cNvPr id="5" name="Označba mesta za datum 5"/>
          <p:cNvSpPr>
            <a:spLocks noGrp="1"/>
          </p:cNvSpPr>
          <p:nvPr>
            <p:ph type="dt" sz="half" idx="10"/>
          </p:nvPr>
        </p:nvSpPr>
        <p:spPr/>
        <p:txBody>
          <a:bodyPr rtlCol="0"/>
          <a:lstStyle/>
          <a:p>
            <a:pPr rtl="0"/>
            <a:fld id="{01935CE2-300F-429D-B29B-584AB6B47C97}" type="datetime1">
              <a:rPr lang="sl-SI" smtClean="0"/>
              <a:t>16. 12. 2024</a:t>
            </a:fld>
            <a:endParaRPr lang="sl-SI" dirty="0"/>
          </a:p>
        </p:txBody>
      </p:sp>
      <p:sp>
        <p:nvSpPr>
          <p:cNvPr id="7" name="Označba mesta številke diapozitiva 6"/>
          <p:cNvSpPr>
            <a:spLocks noGrp="1"/>
          </p:cNvSpPr>
          <p:nvPr>
            <p:ph type="sldNum" sz="quarter" idx="12"/>
          </p:nvPr>
        </p:nvSpPr>
        <p:spPr/>
        <p:txBody>
          <a:bodyPr rtlCol="0"/>
          <a:lstStyle/>
          <a:p>
            <a:pPr rtl="0"/>
            <a:fld id="{B13333A4-2EF1-4B79-B68C-AB20E66B4822}" type="slidenum">
              <a:rPr lang="sl-SI" smtClean="0"/>
              <a:t>‹#›</a:t>
            </a:fld>
            <a:endParaRPr lang="sl-SI" dirty="0"/>
          </a:p>
        </p:txBody>
      </p:sp>
    </p:spTree>
    <p:extLst>
      <p:ext uri="{BB962C8B-B14F-4D97-AF65-F5344CB8AC3E}">
        <p14:creationId xmlns:p14="http://schemas.microsoft.com/office/powerpoint/2010/main" val="3225279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DDCD4"/>
        </a:solidFill>
        <a:effectLst/>
      </p:bgPr>
    </p:bg>
    <p:spTree>
      <p:nvGrpSpPr>
        <p:cNvPr id="1" name=""/>
        <p:cNvGrpSpPr/>
        <p:nvPr/>
      </p:nvGrpSpPr>
      <p:grpSpPr>
        <a:xfrm>
          <a:off x="0" y="0"/>
          <a:ext cx="0" cy="0"/>
          <a:chOff x="0" y="0"/>
          <a:chExt cx="0" cy="0"/>
        </a:xfrm>
      </p:grpSpPr>
      <p:sp>
        <p:nvSpPr>
          <p:cNvPr id="7" name="Pravokotnik 6"/>
          <p:cNvSpPr/>
          <p:nvPr userDrawn="1"/>
        </p:nvSpPr>
        <p:spPr bwMode="invGray">
          <a:xfrm>
            <a:off x="0" y="6492239"/>
            <a:ext cx="12188825" cy="3657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sl-SI" dirty="0"/>
          </a:p>
        </p:txBody>
      </p:sp>
      <p:sp>
        <p:nvSpPr>
          <p:cNvPr id="2" name="Označba mesta za naslov 1"/>
          <p:cNvSpPr>
            <a:spLocks noGrp="1"/>
          </p:cNvSpPr>
          <p:nvPr>
            <p:ph type="title"/>
          </p:nvPr>
        </p:nvSpPr>
        <p:spPr>
          <a:xfrm>
            <a:off x="838200" y="365126"/>
            <a:ext cx="10515600" cy="1145224"/>
          </a:xfrm>
          <a:prstGeom prst="rect">
            <a:avLst/>
          </a:prstGeom>
        </p:spPr>
        <p:txBody>
          <a:bodyPr vert="horz" lIns="91440" tIns="45720" rIns="91440" bIns="45720" rtlCol="0" anchor="b">
            <a:normAutofit/>
          </a:bodyPr>
          <a:lstStyle/>
          <a:p>
            <a:pPr rtl="0"/>
            <a:r>
              <a:rPr lang="sl-SI" dirty="0"/>
              <a:t>Uredite slog naslova matrice</a:t>
            </a:r>
          </a:p>
        </p:txBody>
      </p:sp>
      <p:sp>
        <p:nvSpPr>
          <p:cNvPr id="3" name="Označba mesta besedil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l-SI" dirty="0"/>
              <a:t>Uredite sloge besedila matrice</a:t>
            </a:r>
          </a:p>
          <a:p>
            <a:pPr lvl="1" rtl="0"/>
            <a:r>
              <a:rPr lang="sl-SI" dirty="0"/>
              <a:t>Druga raven</a:t>
            </a:r>
          </a:p>
          <a:p>
            <a:pPr lvl="2" rtl="0"/>
            <a:r>
              <a:rPr lang="sl-SI" dirty="0"/>
              <a:t>Tretja raven</a:t>
            </a:r>
          </a:p>
          <a:p>
            <a:pPr lvl="3" rtl="0"/>
            <a:r>
              <a:rPr lang="sl-SI" dirty="0"/>
              <a:t>Četrta raven</a:t>
            </a:r>
          </a:p>
          <a:p>
            <a:pPr lvl="4" rtl="0"/>
            <a:r>
              <a:rPr lang="sl-SI" dirty="0"/>
              <a:t>Peta raven</a:t>
            </a:r>
          </a:p>
        </p:txBody>
      </p:sp>
      <p:sp>
        <p:nvSpPr>
          <p:cNvPr id="5" name="Označba mesta za nogo 3"/>
          <p:cNvSpPr>
            <a:spLocks noGrp="1"/>
          </p:cNvSpPr>
          <p:nvPr>
            <p:ph type="ftr" sz="quarter" idx="3"/>
          </p:nvPr>
        </p:nvSpPr>
        <p:spPr>
          <a:xfrm>
            <a:off x="381000" y="6549715"/>
            <a:ext cx="8442158" cy="229237"/>
          </a:xfrm>
          <a:prstGeom prst="rect">
            <a:avLst/>
          </a:prstGeom>
        </p:spPr>
        <p:txBody>
          <a:bodyPr vert="horz" lIns="91440" tIns="45720" rIns="91440" bIns="45720" rtlCol="0" anchor="ctr"/>
          <a:lstStyle>
            <a:lvl1pPr algn="l">
              <a:defRPr sz="1100">
                <a:solidFill>
                  <a:schemeClr val="bg1">
                    <a:lumMod val="40000"/>
                    <a:lumOff val="60000"/>
                  </a:schemeClr>
                </a:solidFill>
              </a:defRPr>
            </a:lvl1pPr>
          </a:lstStyle>
          <a:p>
            <a:pPr rtl="0"/>
            <a:endParaRPr lang="sl-SI" dirty="0"/>
          </a:p>
        </p:txBody>
      </p:sp>
      <p:sp>
        <p:nvSpPr>
          <p:cNvPr id="4" name="Označba mesta za datum 4"/>
          <p:cNvSpPr>
            <a:spLocks noGrp="1"/>
          </p:cNvSpPr>
          <p:nvPr>
            <p:ph type="dt" sz="half" idx="2"/>
          </p:nvPr>
        </p:nvSpPr>
        <p:spPr>
          <a:xfrm>
            <a:off x="9685939" y="6549715"/>
            <a:ext cx="1667860" cy="229237"/>
          </a:xfrm>
          <a:prstGeom prst="rect">
            <a:avLst/>
          </a:prstGeom>
        </p:spPr>
        <p:txBody>
          <a:bodyPr vert="horz" lIns="91440" tIns="45720" rIns="91440" bIns="45720" rtlCol="0" anchor="ctr"/>
          <a:lstStyle>
            <a:lvl1pPr algn="r">
              <a:defRPr sz="1100">
                <a:solidFill>
                  <a:schemeClr val="bg1">
                    <a:lumMod val="40000"/>
                    <a:lumOff val="60000"/>
                  </a:schemeClr>
                </a:solidFill>
              </a:defRPr>
            </a:lvl1pPr>
          </a:lstStyle>
          <a:p>
            <a:fld id="{4C287EA0-6D24-47FD-9772-FF2EB91C34E4}" type="datetime1">
              <a:rPr lang="sl-SI" smtClean="0"/>
              <a:pPr/>
              <a:t>16. 12. 2024</a:t>
            </a:fld>
            <a:endParaRPr lang="sl-SI" dirty="0"/>
          </a:p>
        </p:txBody>
      </p:sp>
      <p:sp>
        <p:nvSpPr>
          <p:cNvPr id="6" name="Označba mesta številke diapozitiva 5"/>
          <p:cNvSpPr>
            <a:spLocks noGrp="1"/>
          </p:cNvSpPr>
          <p:nvPr>
            <p:ph type="sldNum" sz="quarter" idx="4"/>
          </p:nvPr>
        </p:nvSpPr>
        <p:spPr>
          <a:xfrm>
            <a:off x="11353799" y="6549715"/>
            <a:ext cx="446361" cy="229237"/>
          </a:xfrm>
          <a:prstGeom prst="rect">
            <a:avLst/>
          </a:prstGeom>
        </p:spPr>
        <p:txBody>
          <a:bodyPr vert="horz" lIns="91440" tIns="45720" rIns="91440" bIns="45720" rtlCol="0" anchor="ctr"/>
          <a:lstStyle>
            <a:lvl1pPr algn="r">
              <a:defRPr sz="1100">
                <a:solidFill>
                  <a:schemeClr val="bg1">
                    <a:lumMod val="40000"/>
                    <a:lumOff val="60000"/>
                  </a:schemeClr>
                </a:solidFill>
              </a:defRPr>
            </a:lvl1pPr>
          </a:lstStyle>
          <a:p>
            <a:pPr rtl="0"/>
            <a:fld id="{B13333A4-2EF1-4B79-B68C-AB20E66B4822}" type="slidenum">
              <a:rPr lang="sl-SI" smtClean="0"/>
              <a:pPr/>
              <a:t>‹#›</a:t>
            </a:fld>
            <a:endParaRPr lang="sl-SI" dirty="0"/>
          </a:p>
        </p:txBody>
      </p:sp>
    </p:spTree>
    <p:extLst>
      <p:ext uri="{BB962C8B-B14F-4D97-AF65-F5344CB8AC3E}">
        <p14:creationId xmlns:p14="http://schemas.microsoft.com/office/powerpoint/2010/main" val="115587165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DDDCD4"/>
        </a:solidFill>
        <a:effectLst/>
      </p:bgPr>
    </p:bg>
    <p:spTree>
      <p:nvGrpSpPr>
        <p:cNvPr id="1" name=""/>
        <p:cNvGrpSpPr/>
        <p:nvPr/>
      </p:nvGrpSpPr>
      <p:grpSpPr>
        <a:xfrm>
          <a:off x="0" y="0"/>
          <a:ext cx="0" cy="0"/>
          <a:chOff x="0" y="0"/>
          <a:chExt cx="0" cy="0"/>
        </a:xfrm>
      </p:grpSpPr>
      <p:sp>
        <p:nvSpPr>
          <p:cNvPr id="4" name="Pravokotnik 3">
            <a:extLst>
              <a:ext uri="{FF2B5EF4-FFF2-40B4-BE49-F238E27FC236}">
                <a16:creationId xmlns:a16="http://schemas.microsoft.com/office/drawing/2014/main" id="{2025521E-BE6E-9AD1-83C3-F77B7C27D907}"/>
              </a:ext>
            </a:extLst>
          </p:cNvPr>
          <p:cNvSpPr/>
          <p:nvPr/>
        </p:nvSpPr>
        <p:spPr>
          <a:xfrm>
            <a:off x="0" y="3933056"/>
            <a:ext cx="12192000" cy="2088232"/>
          </a:xfrm>
          <a:prstGeom prst="rect">
            <a:avLst/>
          </a:prstGeom>
          <a:solidFill>
            <a:srgbClr val="4F9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solidFill>
                <a:srgbClr val="6BA9F5"/>
              </a:solidFill>
              <a:latin typeface="Open Sans" pitchFamily="2" charset="0"/>
              <a:ea typeface="Open Sans" pitchFamily="2" charset="0"/>
              <a:cs typeface="Open Sans" pitchFamily="2" charset="0"/>
            </a:endParaRPr>
          </a:p>
        </p:txBody>
      </p:sp>
      <p:sp>
        <p:nvSpPr>
          <p:cNvPr id="2" name="Naslov 1"/>
          <p:cNvSpPr>
            <a:spLocks noGrp="1"/>
          </p:cNvSpPr>
          <p:nvPr>
            <p:ph type="ctrTitle"/>
          </p:nvPr>
        </p:nvSpPr>
        <p:spPr>
          <a:xfrm>
            <a:off x="1424601" y="4114800"/>
            <a:ext cx="10359463" cy="1158446"/>
          </a:xfrm>
        </p:spPr>
        <p:txBody>
          <a:bodyPr rtlCol="0">
            <a:noAutofit/>
          </a:bodyPr>
          <a:lstStyle/>
          <a:p>
            <a:pPr rtl="0"/>
            <a:r>
              <a:rPr lang="sl-SI" sz="2800" b="1" dirty="0">
                <a:solidFill>
                  <a:srgbClr val="313D34"/>
                </a:solidFill>
                <a:latin typeface="Segoe UI" panose="020B0502040204020203" pitchFamily="34" charset="0"/>
                <a:ea typeface="Segoe UI" panose="020B0502040204020203" pitchFamily="34" charset="0"/>
                <a:cs typeface="Segoe UI" panose="020B0502040204020203" pitchFamily="34" charset="0"/>
              </a:rPr>
              <a:t>OBČINSKA CELOSTNA PROMETNA STRATEGIJA (OCPS) OBČINE ŠKOCJAN</a:t>
            </a:r>
            <a:r>
              <a:rPr lang="sl-SI" sz="2000" b="1" dirty="0">
                <a:solidFill>
                  <a:srgbClr val="313D34"/>
                </a:solidFill>
                <a:latin typeface="Segoe UI" panose="020B0502040204020203" pitchFamily="34" charset="0"/>
                <a:ea typeface="Segoe UI" panose="020B0502040204020203" pitchFamily="34" charset="0"/>
                <a:cs typeface="Segoe UI" panose="020B0502040204020203" pitchFamily="34" charset="0"/>
              </a:rPr>
              <a:t>– javna razprava: vizija in cilji</a:t>
            </a:r>
          </a:p>
        </p:txBody>
      </p:sp>
      <p:sp>
        <p:nvSpPr>
          <p:cNvPr id="3" name="Podnaslov 2"/>
          <p:cNvSpPr>
            <a:spLocks noGrp="1"/>
          </p:cNvSpPr>
          <p:nvPr>
            <p:ph type="subTitle" idx="1"/>
          </p:nvPr>
        </p:nvSpPr>
        <p:spPr>
          <a:xfrm>
            <a:off x="1424601" y="5338170"/>
            <a:ext cx="10515598" cy="474836"/>
          </a:xfrm>
        </p:spPr>
        <p:txBody>
          <a:bodyPr rtlCol="0"/>
          <a:lstStyle/>
          <a:p>
            <a:pPr rtl="0"/>
            <a:r>
              <a:rPr lang="sl-SI" b="1" dirty="0">
                <a:solidFill>
                  <a:srgbClr val="DDDCD4"/>
                </a:solidFill>
                <a:latin typeface="Segoe UI" panose="020B0502040204020203" pitchFamily="34" charset="0"/>
                <a:ea typeface="Segoe UI" panose="020B0502040204020203" pitchFamily="34" charset="0"/>
                <a:cs typeface="Segoe UI" panose="020B0502040204020203" pitchFamily="34" charset="0"/>
              </a:rPr>
              <a:t>december 2024</a:t>
            </a:r>
          </a:p>
        </p:txBody>
      </p:sp>
      <p:pic>
        <p:nvPicPr>
          <p:cNvPr id="5" name="Slika 4">
            <a:extLst>
              <a:ext uri="{FF2B5EF4-FFF2-40B4-BE49-F238E27FC236}">
                <a16:creationId xmlns:a16="http://schemas.microsoft.com/office/drawing/2014/main" id="{0B404956-784D-BF5D-BA27-51BFA6CFC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69933" y="5369469"/>
            <a:ext cx="1534578" cy="547677"/>
          </a:xfrm>
          <a:prstGeom prst="rect">
            <a:avLst/>
          </a:prstGeom>
        </p:spPr>
      </p:pic>
      <p:pic>
        <p:nvPicPr>
          <p:cNvPr id="7" name="Slika 6">
            <a:extLst>
              <a:ext uri="{FF2B5EF4-FFF2-40B4-BE49-F238E27FC236}">
                <a16:creationId xmlns:a16="http://schemas.microsoft.com/office/drawing/2014/main" id="{98F90947-366A-EAF5-96CE-7B98A8247930}"/>
              </a:ext>
            </a:extLst>
          </p:cNvPr>
          <p:cNvPicPr>
            <a:picLocks noChangeAspect="1"/>
          </p:cNvPicPr>
          <p:nvPr/>
        </p:nvPicPr>
        <p:blipFill rotWithShape="1">
          <a:blip r:embed="rId4"/>
          <a:srcRect l="11341" r="-1"/>
          <a:stretch/>
        </p:blipFill>
        <p:spPr>
          <a:xfrm>
            <a:off x="9552384" y="-38245"/>
            <a:ext cx="2639980" cy="628581"/>
          </a:xfrm>
          <a:prstGeom prst="rect">
            <a:avLst/>
          </a:prstGeom>
        </p:spPr>
      </p:pic>
      <p:pic>
        <p:nvPicPr>
          <p:cNvPr id="12" name="Slika 11">
            <a:extLst>
              <a:ext uri="{FF2B5EF4-FFF2-40B4-BE49-F238E27FC236}">
                <a16:creationId xmlns:a16="http://schemas.microsoft.com/office/drawing/2014/main" id="{C6D9F3C0-4692-18E3-7579-DAAD04BA8FB1}"/>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91344" y="4341044"/>
            <a:ext cx="1167598" cy="898247"/>
          </a:xfrm>
          <a:prstGeom prst="rect">
            <a:avLst/>
          </a:prstGeom>
        </p:spPr>
      </p:pic>
      <p:pic>
        <p:nvPicPr>
          <p:cNvPr id="6" name="Picture 2" descr="Dobrodošli">
            <a:extLst>
              <a:ext uri="{FF2B5EF4-FFF2-40B4-BE49-F238E27FC236}">
                <a16:creationId xmlns:a16="http://schemas.microsoft.com/office/drawing/2014/main" id="{BC9F0330-FFE3-B38A-CC1A-9E585DAF10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20" y="0"/>
            <a:ext cx="12192000" cy="4127500"/>
          </a:xfrm>
          <a:prstGeom prst="rect">
            <a:avLst/>
          </a:prstGeom>
          <a:noFill/>
          <a:extLst>
            <a:ext uri="{909E8E84-426E-40DD-AFC4-6F175D3DCCD1}">
              <a14:hiddenFill xmlns:a14="http://schemas.microsoft.com/office/drawing/2010/main">
                <a:solidFill>
                  <a:srgbClr val="FFFFFF"/>
                </a:solidFill>
              </a14:hiddenFill>
            </a:ext>
          </a:extLst>
        </p:spPr>
      </p:pic>
      <p:pic>
        <p:nvPicPr>
          <p:cNvPr id="8" name="Slika 7">
            <a:extLst>
              <a:ext uri="{FF2B5EF4-FFF2-40B4-BE49-F238E27FC236}">
                <a16:creationId xmlns:a16="http://schemas.microsoft.com/office/drawing/2014/main" id="{29B5EA94-92F1-3262-29FB-3B5DD40601CE}"/>
              </a:ext>
            </a:extLst>
          </p:cNvPr>
          <p:cNvPicPr>
            <a:picLocks noChangeAspect="1"/>
          </p:cNvPicPr>
          <p:nvPr/>
        </p:nvPicPr>
        <p:blipFill rotWithShape="1">
          <a:blip r:embed="rId4"/>
          <a:srcRect l="1411"/>
          <a:stretch/>
        </p:blipFill>
        <p:spPr>
          <a:xfrm>
            <a:off x="8400256" y="0"/>
            <a:ext cx="3816424" cy="817177"/>
          </a:xfrm>
          <a:prstGeom prst="rect">
            <a:avLst/>
          </a:prstGeom>
        </p:spPr>
      </p:pic>
      <p:pic>
        <p:nvPicPr>
          <p:cNvPr id="9" name="Slika 8">
            <a:extLst>
              <a:ext uri="{FF2B5EF4-FFF2-40B4-BE49-F238E27FC236}">
                <a16:creationId xmlns:a16="http://schemas.microsoft.com/office/drawing/2014/main" id="{AFE943B3-27A5-4BBD-0C28-C03E3D7FA0F0}"/>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948" b="89791" l="3918" r="93377">
                        <a14:foregroundMark x1="16791" y1="20157" x2="16791" y2="20157"/>
                        <a14:foregroundMark x1="18377" y1="67539" x2="18377" y2="67539"/>
                        <a14:foregroundMark x1="9142" y1="63613" x2="9142" y2="63613"/>
                        <a14:foregroundMark x1="7463" y1="54450" x2="7463" y2="54450"/>
                        <a14:foregroundMark x1="4011" y1="32199" x2="4011" y2="32199"/>
                        <a14:foregroundMark x1="33022" y1="29843" x2="33022" y2="29843"/>
                        <a14:foregroundMark x1="36101" y1="32199" x2="36101" y2="32199"/>
                        <a14:foregroundMark x1="43284" y1="27225" x2="43284" y2="27225"/>
                        <a14:foregroundMark x1="45802" y1="26440" x2="45802" y2="26440"/>
                        <a14:foregroundMark x1="52332" y1="23560" x2="52332" y2="23560"/>
                        <a14:foregroundMark x1="56437" y1="26440" x2="56437" y2="26440"/>
                        <a14:foregroundMark x1="56343" y1="17801" x2="56343" y2="17801"/>
                        <a14:foregroundMark x1="58489" y1="28010" x2="58489" y2="28010"/>
                        <a14:foregroundMark x1="63806" y1="26702" x2="63806" y2="26702"/>
                        <a14:foregroundMark x1="63993" y1="18848" x2="63993" y2="18848"/>
                        <a14:foregroundMark x1="34328" y1="54712" x2="34328" y2="54712"/>
                        <a14:foregroundMark x1="38246" y1="57068" x2="38246" y2="57068"/>
                        <a14:foregroundMark x1="43843" y1="57853" x2="43843" y2="57853"/>
                        <a14:foregroundMark x1="49254" y1="55759" x2="49254" y2="55759"/>
                        <a14:foregroundMark x1="56157" y1="57853" x2="56157" y2="57853"/>
                        <a14:foregroundMark x1="64179" y1="58377" x2="64179" y2="58377"/>
                        <a14:foregroundMark x1="70243" y1="54450" x2="70243" y2="54450"/>
                        <a14:foregroundMark x1="74720" y1="51571" x2="74720" y2="51571"/>
                        <a14:foregroundMark x1="78825" y1="54974" x2="78825" y2="54974"/>
                        <a14:foregroundMark x1="70989" y1="32984" x2="70989" y2="32984"/>
                        <a14:foregroundMark x1="73414" y1="29581" x2="73414" y2="29581"/>
                        <a14:foregroundMark x1="79011" y1="25654" x2="79011" y2="25654"/>
                        <a14:foregroundMark x1="84608" y1="25916" x2="84608" y2="25916"/>
                        <a14:foregroundMark x1="87966" y1="31675" x2="87966" y2="31675"/>
                        <a14:foregroundMark x1="93377" y1="28010" x2="93377" y2="28010"/>
                        <a14:backgroundMark x1="37407" y1="31414" x2="37407" y2="31414"/>
                        <a14:backgroundMark x1="66325" y1="56806" x2="66325" y2="56806"/>
                        <a14:backgroundMark x1="75280" y1="25916" x2="75280" y2="25916"/>
                        <a14:backgroundMark x1="89739" y1="26178" x2="89739" y2="26178"/>
                      </a14:backgroundRemoval>
                    </a14:imgEffect>
                    <a14:imgEffect>
                      <a14:brightnessContrast bright="100000"/>
                    </a14:imgEffect>
                  </a14:imgLayer>
                </a14:imgProps>
              </a:ext>
            </a:extLst>
          </a:blip>
          <a:stretch>
            <a:fillRect/>
          </a:stretch>
        </p:blipFill>
        <p:spPr>
          <a:xfrm>
            <a:off x="9126198" y="5475603"/>
            <a:ext cx="1358466" cy="484081"/>
          </a:xfrm>
          <a:prstGeom prst="rect">
            <a:avLst/>
          </a:prstGeom>
        </p:spPr>
      </p:pic>
      <p:pic>
        <p:nvPicPr>
          <p:cNvPr id="10" name="Slika 9">
            <a:extLst>
              <a:ext uri="{FF2B5EF4-FFF2-40B4-BE49-F238E27FC236}">
                <a16:creationId xmlns:a16="http://schemas.microsoft.com/office/drawing/2014/main" id="{7D0D7735-D49C-1F80-231B-7CDD5FA838D5}"/>
              </a:ext>
            </a:extLst>
          </p:cNvPr>
          <p:cNvPicPr>
            <a:picLocks noChangeAspect="1"/>
          </p:cNvPicPr>
          <p:nvPr/>
        </p:nvPicPr>
        <p:blipFill>
          <a:blip r:embed="rId10" cstate="print">
            <a:biLevel thresh="75000"/>
            <a:extLst>
              <a:ext uri="{BEBA8EAE-BF5A-486C-A8C5-ECC9F3942E4B}">
                <a14:imgProps xmlns:a14="http://schemas.microsoft.com/office/drawing/2010/main">
                  <a14:imgLayer r:embed="rId11">
                    <a14:imgEffect>
                      <a14:artisticPhotocopy/>
                    </a14:imgEffect>
                  </a14:imgLayer>
                </a14:imgProps>
              </a:ext>
              <a:ext uri="{28A0092B-C50C-407E-A947-70E740481C1C}">
                <a14:useLocalDpi xmlns:a14="http://schemas.microsoft.com/office/drawing/2010/main" val="0"/>
              </a:ext>
            </a:extLst>
          </a:blip>
          <a:stretch>
            <a:fillRect/>
          </a:stretch>
        </p:blipFill>
        <p:spPr>
          <a:xfrm>
            <a:off x="8374379" y="5331953"/>
            <a:ext cx="401160" cy="484081"/>
          </a:xfrm>
          <a:prstGeom prst="rect">
            <a:avLst/>
          </a:prstGeom>
        </p:spPr>
      </p:pic>
      <p:sp>
        <p:nvSpPr>
          <p:cNvPr id="11" name="Podnaslov 2">
            <a:extLst>
              <a:ext uri="{FF2B5EF4-FFF2-40B4-BE49-F238E27FC236}">
                <a16:creationId xmlns:a16="http://schemas.microsoft.com/office/drawing/2014/main" id="{E0DE96F3-90DB-04B2-4EF3-4DFD4E7B80CD}"/>
              </a:ext>
            </a:extLst>
          </p:cNvPr>
          <p:cNvSpPr txBox="1">
            <a:spLocks/>
          </p:cNvSpPr>
          <p:nvPr/>
        </p:nvSpPr>
        <p:spPr>
          <a:xfrm>
            <a:off x="7998895" y="5806159"/>
            <a:ext cx="1152128" cy="23463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0"/>
              </a:spcBef>
              <a:buClr>
                <a:schemeClr val="accent1"/>
              </a:buClr>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800"/>
              </a:spcBef>
              <a:buClr>
                <a:schemeClr val="accent1"/>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800"/>
              </a:spcBef>
              <a:buClr>
                <a:schemeClr val="accent1"/>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800"/>
              </a:spcBef>
              <a:buClr>
                <a:schemeClr val="accent1"/>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800"/>
              </a:spcBef>
              <a:buClr>
                <a:schemeClr val="accent1"/>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800"/>
              </a:spcBef>
              <a:buClr>
                <a:schemeClr val="accent1"/>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800"/>
              </a:spcBef>
              <a:buClr>
                <a:schemeClr val="accent1"/>
              </a:buClr>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800"/>
              </a:spcBef>
              <a:buClr>
                <a:schemeClr val="accent1"/>
              </a:buClr>
              <a:buFont typeface="Arial" panose="020B0604020202020204" pitchFamily="34" charset="0"/>
              <a:buNone/>
              <a:defRPr sz="1600" kern="1200">
                <a:solidFill>
                  <a:schemeClr val="tx1"/>
                </a:solidFill>
                <a:latin typeface="+mn-lt"/>
                <a:ea typeface="+mn-ea"/>
                <a:cs typeface="+mn-cs"/>
              </a:defRPr>
            </a:lvl9pPr>
          </a:lstStyle>
          <a:p>
            <a:pPr algn="ctr"/>
            <a:r>
              <a:rPr lang="sl-SI" sz="900" b="1" dirty="0">
                <a:solidFill>
                  <a:schemeClr val="tx1"/>
                </a:solidFill>
                <a:latin typeface="Sylfaen" panose="010A0502050306030303" pitchFamily="18" charset="0"/>
                <a:ea typeface="Segoe UI" panose="020B0502040204020203" pitchFamily="34" charset="0"/>
                <a:cs typeface="Arial" panose="020B0604020202020204" pitchFamily="34" charset="0"/>
              </a:rPr>
              <a:t>OBČINA ŠKOCJAN</a:t>
            </a:r>
          </a:p>
        </p:txBody>
      </p:sp>
    </p:spTree>
    <p:extLst>
      <p:ext uri="{BB962C8B-B14F-4D97-AF65-F5344CB8AC3E}">
        <p14:creationId xmlns:p14="http://schemas.microsoft.com/office/powerpoint/2010/main" val="2142729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EBF3AD1-3DE1-DE2A-C986-A00A13283C03}"/>
            </a:ext>
          </a:extLst>
        </p:cNvPr>
        <p:cNvGrpSpPr/>
        <p:nvPr/>
      </p:nvGrpSpPr>
      <p:grpSpPr>
        <a:xfrm>
          <a:off x="0" y="0"/>
          <a:ext cx="0" cy="0"/>
          <a:chOff x="0" y="0"/>
          <a:chExt cx="0" cy="0"/>
        </a:xfrm>
      </p:grpSpPr>
      <p:pic>
        <p:nvPicPr>
          <p:cNvPr id="7" name="Slika 6">
            <a:extLst>
              <a:ext uri="{FF2B5EF4-FFF2-40B4-BE49-F238E27FC236}">
                <a16:creationId xmlns:a16="http://schemas.microsoft.com/office/drawing/2014/main" id="{1B603CD9-0ECB-39B7-455A-9567FBFB93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4111" y="1836116"/>
            <a:ext cx="1480541" cy="1436996"/>
          </a:xfrm>
          <a:prstGeom prst="rect">
            <a:avLst/>
          </a:prstGeom>
        </p:spPr>
      </p:pic>
      <p:pic>
        <p:nvPicPr>
          <p:cNvPr id="8" name="Slika 7">
            <a:extLst>
              <a:ext uri="{FF2B5EF4-FFF2-40B4-BE49-F238E27FC236}">
                <a16:creationId xmlns:a16="http://schemas.microsoft.com/office/drawing/2014/main" id="{7362EBDD-958A-E8EF-E8BF-047D12C63F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49614" y="1610899"/>
            <a:ext cx="1017165" cy="1523487"/>
          </a:xfrm>
          <a:prstGeom prst="rect">
            <a:avLst/>
          </a:prstGeom>
        </p:spPr>
      </p:pic>
      <p:pic>
        <p:nvPicPr>
          <p:cNvPr id="10" name="Slika 9">
            <a:extLst>
              <a:ext uri="{FF2B5EF4-FFF2-40B4-BE49-F238E27FC236}">
                <a16:creationId xmlns:a16="http://schemas.microsoft.com/office/drawing/2014/main" id="{A0B06E92-8F8F-AA6D-3A68-71476A4555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905624" y="1897155"/>
            <a:ext cx="1296146" cy="1374356"/>
          </a:xfrm>
          <a:prstGeom prst="rect">
            <a:avLst/>
          </a:prstGeom>
        </p:spPr>
      </p:pic>
      <p:sp>
        <p:nvSpPr>
          <p:cNvPr id="5" name="Označba mesta za vsebino 2">
            <a:extLst>
              <a:ext uri="{FF2B5EF4-FFF2-40B4-BE49-F238E27FC236}">
                <a16:creationId xmlns:a16="http://schemas.microsoft.com/office/drawing/2014/main" id="{B3869B8F-B226-BC15-5433-6C0603EE14CB}"/>
              </a:ext>
            </a:extLst>
          </p:cNvPr>
          <p:cNvSpPr txBox="1">
            <a:spLocks/>
          </p:cNvSpPr>
          <p:nvPr/>
        </p:nvSpPr>
        <p:spPr>
          <a:xfrm>
            <a:off x="838200" y="764704"/>
            <a:ext cx="10802416" cy="561662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a:buClr>
                <a:srgbClr val="4F99F3"/>
              </a:buClr>
            </a:pPr>
            <a:r>
              <a:rPr lang="sl-SI" dirty="0">
                <a:solidFill>
                  <a:schemeClr val="bg1"/>
                </a:solidFill>
                <a:latin typeface="Segoe UI" panose="020B0502040204020203" pitchFamily="34" charset="0"/>
                <a:cs typeface="Segoe UI" panose="020B0502040204020203" pitchFamily="34" charset="0"/>
              </a:rPr>
              <a:t>Manj</a:t>
            </a:r>
            <a:r>
              <a:rPr lang="sl-SI" dirty="0">
                <a:solidFill>
                  <a:srgbClr val="FF0000"/>
                </a:solidFill>
                <a:latin typeface="Segoe UI" panose="020B0502040204020203" pitchFamily="34" charset="0"/>
                <a:cs typeface="Segoe UI" panose="020B0502040204020203" pitchFamily="34" charset="0"/>
              </a:rPr>
              <a:t> </a:t>
            </a:r>
            <a:r>
              <a:rPr lang="sl-SI" dirty="0">
                <a:solidFill>
                  <a:schemeClr val="bg1"/>
                </a:solidFill>
                <a:latin typeface="Segoe UI" panose="020B0502040204020203" pitchFamily="34" charset="0"/>
                <a:cs typeface="Segoe UI" panose="020B0502040204020203" pitchFamily="34" charset="0"/>
              </a:rPr>
              <a:t>onesnaženja, boljša kakovost bivanja,</a:t>
            </a:r>
          </a:p>
          <a:p>
            <a:pPr>
              <a:buClr>
                <a:srgbClr val="4F99F3"/>
              </a:buClr>
            </a:pPr>
            <a:r>
              <a:rPr lang="sl-SI" dirty="0">
                <a:solidFill>
                  <a:schemeClr val="bg1"/>
                </a:solidFill>
                <a:latin typeface="Segoe UI" panose="020B0502040204020203" pitchFamily="34" charset="0"/>
                <a:cs typeface="Segoe UI" panose="020B0502040204020203" pitchFamily="34" charset="0"/>
              </a:rPr>
              <a:t>Pozitivni učinki na okolje in zdravje,</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Privlačnejša podoba in uspešnejša skupnost,</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Izboljšana prometna varnost</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Izboljšani mobilnost in dostopnost,</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Odločitve, ki jih javnost podpira</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Bolje izkoriščena prometna infrastruktura in nižji stroški za mobilnost v proračunih prebivalcev in organizacij v občini,</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Olajšan dostop do sredstev za naložbe v promet </a:t>
            </a:r>
            <a:r>
              <a:rPr lang="sl-SI" sz="1600" dirty="0">
                <a:solidFill>
                  <a:schemeClr val="bg1"/>
                </a:solidFill>
                <a:latin typeface="Segoe UI" panose="020B0502040204020203" pitchFamily="34" charset="0"/>
                <a:ea typeface="Segoe UI" panose="020B0502040204020203" pitchFamily="34" charset="0"/>
                <a:cs typeface="Segoe UI" panose="020B0502040204020203" pitchFamily="34" charset="0"/>
              </a:rPr>
              <a:t>(Evropska komisija in MZI dodelitev sredstev za naložbe v promet vse pogosteje pogojujeta z obstojem področnega strateškega dokumenta)</a:t>
            </a: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Učinkovito naslavljanje obveznosti </a:t>
            </a:r>
            <a:r>
              <a:rPr lang="sl-SI" sz="16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r>
              <a:rPr lang="sl-SI" sz="1600" dirty="0">
                <a:solidFill>
                  <a:schemeClr val="bg1"/>
                </a:solidFill>
                <a:latin typeface="Segoe UI" panose="020B0502040204020203" pitchFamily="34" charset="0"/>
                <a:cs typeface="Segoe UI" panose="020B0502040204020203" pitchFamily="34" charset="0"/>
              </a:rPr>
              <a:t>Direktiva o kakovosti zraka Evropske komisije, nacionalni predpisi glede nadzora nad hrupom, …) </a:t>
            </a:r>
            <a:endParaRPr lang="sl-SI" sz="16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a:buClr>
                <a:srgbClr val="4F99F3"/>
              </a:buClr>
            </a:pPr>
            <a:r>
              <a:rPr lang="sl-SI" dirty="0">
                <a:solidFill>
                  <a:schemeClr val="bg1"/>
                </a:solidFill>
                <a:latin typeface="Segoe UI" panose="020B0502040204020203" pitchFamily="34" charset="0"/>
                <a:ea typeface="Segoe UI" panose="020B0502040204020203" pitchFamily="34" charset="0"/>
                <a:cs typeface="Segoe UI" panose="020B0502040204020203" pitchFamily="34" charset="0"/>
              </a:rPr>
              <a:t>Nove in celovite politične vizije.</a:t>
            </a:r>
          </a:p>
          <a:p>
            <a:pPr>
              <a:buClr>
                <a:srgbClr val="4F99F3"/>
              </a:buClr>
            </a:pPr>
            <a:endParaRPr lang="sl-SI" dirty="0">
              <a:solidFill>
                <a:srgbClr val="313D34"/>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94583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3E358EC-C38C-9645-FF64-9D756ECC4B1B}"/>
            </a:ext>
          </a:extLst>
        </p:cNvPr>
        <p:cNvGrpSpPr/>
        <p:nvPr/>
      </p:nvGrpSpPr>
      <p:grpSpPr>
        <a:xfrm>
          <a:off x="0" y="0"/>
          <a:ext cx="0" cy="0"/>
          <a:chOff x="0" y="0"/>
          <a:chExt cx="0" cy="0"/>
        </a:xfrm>
      </p:grpSpPr>
      <p:pic>
        <p:nvPicPr>
          <p:cNvPr id="6" name="Slika 5">
            <a:extLst>
              <a:ext uri="{FF2B5EF4-FFF2-40B4-BE49-F238E27FC236}">
                <a16:creationId xmlns:a16="http://schemas.microsoft.com/office/drawing/2014/main" id="{95879401-4918-A1D8-0827-AAF57E54A5D9}"/>
              </a:ext>
            </a:extLst>
          </p:cNvPr>
          <p:cNvPicPr>
            <a:picLocks noChangeAspect="1"/>
          </p:cNvPicPr>
          <p:nvPr/>
        </p:nvPicPr>
        <p:blipFill>
          <a:blip r:embed="rId3"/>
          <a:stretch>
            <a:fillRect/>
          </a:stretch>
        </p:blipFill>
        <p:spPr>
          <a:xfrm>
            <a:off x="1836420" y="0"/>
            <a:ext cx="8519160" cy="6858000"/>
          </a:xfrm>
          <a:prstGeom prst="rect">
            <a:avLst/>
          </a:prstGeom>
        </p:spPr>
      </p:pic>
      <p:sp>
        <p:nvSpPr>
          <p:cNvPr id="2" name="Pravokotnik: zaokroženi vogali 1">
            <a:extLst>
              <a:ext uri="{FF2B5EF4-FFF2-40B4-BE49-F238E27FC236}">
                <a16:creationId xmlns:a16="http://schemas.microsoft.com/office/drawing/2014/main" id="{E3653FE6-338B-E485-2716-1FCF21F53A83}"/>
              </a:ext>
            </a:extLst>
          </p:cNvPr>
          <p:cNvSpPr/>
          <p:nvPr/>
        </p:nvSpPr>
        <p:spPr>
          <a:xfrm>
            <a:off x="1836420" y="4149080"/>
            <a:ext cx="5483716" cy="1440160"/>
          </a:xfrm>
          <a:prstGeom prst="roundRect">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2869861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F84AC25-33EC-C34C-2E67-BD8969DA79F6}"/>
            </a:ext>
          </a:extLst>
        </p:cNvPr>
        <p:cNvGrpSpPr/>
        <p:nvPr/>
      </p:nvGrpSpPr>
      <p:grpSpPr>
        <a:xfrm>
          <a:off x="0" y="0"/>
          <a:ext cx="0" cy="0"/>
          <a:chOff x="0" y="0"/>
          <a:chExt cx="0" cy="0"/>
        </a:xfrm>
      </p:grpSpPr>
      <p:pic>
        <p:nvPicPr>
          <p:cNvPr id="5" name="Slika 4">
            <a:extLst>
              <a:ext uri="{FF2B5EF4-FFF2-40B4-BE49-F238E27FC236}">
                <a16:creationId xmlns:a16="http://schemas.microsoft.com/office/drawing/2014/main" id="{77AF34F8-10A8-D7A1-1BEE-34988CB7114B}"/>
              </a:ext>
            </a:extLst>
          </p:cNvPr>
          <p:cNvPicPr>
            <a:picLocks noChangeAspect="1"/>
          </p:cNvPicPr>
          <p:nvPr/>
        </p:nvPicPr>
        <p:blipFill>
          <a:blip r:embed="rId3"/>
          <a:stretch>
            <a:fillRect/>
          </a:stretch>
        </p:blipFill>
        <p:spPr>
          <a:xfrm>
            <a:off x="695400" y="908720"/>
            <a:ext cx="5202027" cy="5206888"/>
          </a:xfrm>
          <a:prstGeom prst="rect">
            <a:avLst/>
          </a:prstGeom>
        </p:spPr>
      </p:pic>
      <p:sp>
        <p:nvSpPr>
          <p:cNvPr id="6" name="Označba mesta vsebine 3">
            <a:extLst>
              <a:ext uri="{FF2B5EF4-FFF2-40B4-BE49-F238E27FC236}">
                <a16:creationId xmlns:a16="http://schemas.microsoft.com/office/drawing/2014/main" id="{B6AC9397-4210-E04C-832F-9F66090640C8}"/>
              </a:ext>
            </a:extLst>
          </p:cNvPr>
          <p:cNvSpPr txBox="1">
            <a:spLocks/>
          </p:cNvSpPr>
          <p:nvPr/>
        </p:nvSpPr>
        <p:spPr>
          <a:xfrm>
            <a:off x="6294575" y="1556792"/>
            <a:ext cx="5401816"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a:buClr>
                <a:srgbClr val="4F99F3"/>
              </a:buClr>
            </a:pPr>
            <a:r>
              <a:rPr lang="sl-SI" dirty="0">
                <a:solidFill>
                  <a:srgbClr val="313D34"/>
                </a:solidFill>
                <a:latin typeface="Segoe UI" panose="020B0502040204020203" pitchFamily="34" charset="0"/>
                <a:cs typeface="Segoe UI" panose="020B0502040204020203" pitchFamily="34" charset="0"/>
              </a:rPr>
              <a:t>Priprava Strategije zahteva manj časa kot priprava mnogih drugih vrst načrtov. </a:t>
            </a:r>
          </a:p>
          <a:p>
            <a:pPr>
              <a:buClr>
                <a:srgbClr val="4F99F3"/>
              </a:buClr>
            </a:pPr>
            <a:endParaRPr lang="sl-SI" dirty="0">
              <a:solidFill>
                <a:srgbClr val="313D34"/>
              </a:solidFill>
              <a:latin typeface="Segoe UI" panose="020B0502040204020203" pitchFamily="34" charset="0"/>
              <a:cs typeface="Segoe UI" panose="020B0502040204020203" pitchFamily="34" charset="0"/>
            </a:endParaRPr>
          </a:p>
          <a:p>
            <a:pPr>
              <a:buClr>
                <a:srgbClr val="4F99F3"/>
              </a:buClr>
            </a:pPr>
            <a:r>
              <a:rPr lang="sl-SI" b="1" dirty="0">
                <a:solidFill>
                  <a:srgbClr val="313D34"/>
                </a:solidFill>
                <a:latin typeface="Segoe UI" panose="020B0502040204020203" pitchFamily="34" charset="0"/>
                <a:cs typeface="Segoe UI" panose="020B0502040204020203" pitchFamily="34" charset="0"/>
              </a:rPr>
              <a:t>V slabem letu</a:t>
            </a:r>
            <a:r>
              <a:rPr lang="sl-SI" dirty="0">
                <a:solidFill>
                  <a:srgbClr val="313D34"/>
                </a:solidFill>
                <a:latin typeface="Segoe UI" panose="020B0502040204020203" pitchFamily="34" charset="0"/>
                <a:cs typeface="Segoe UI" panose="020B0502040204020203" pitchFamily="34" charset="0"/>
              </a:rPr>
              <a:t> lahko Strategijo pripeljemo </a:t>
            </a:r>
            <a:r>
              <a:rPr lang="sl-SI" b="1" dirty="0">
                <a:solidFill>
                  <a:srgbClr val="313D34"/>
                </a:solidFill>
                <a:latin typeface="Segoe UI" panose="020B0502040204020203" pitchFamily="34" charset="0"/>
                <a:cs typeface="Segoe UI" panose="020B0502040204020203" pitchFamily="34" charset="0"/>
              </a:rPr>
              <a:t>do obravnave na občinskem svetu</a:t>
            </a:r>
            <a:r>
              <a:rPr lang="sl-SI" dirty="0">
                <a:solidFill>
                  <a:srgbClr val="313D34"/>
                </a:solidFill>
                <a:latin typeface="Segoe UI" panose="020B0502040204020203" pitchFamily="34" charset="0"/>
                <a:cs typeface="Segoe UI" panose="020B0502040204020203" pitchFamily="34" charset="0"/>
              </a:rPr>
              <a:t>. </a:t>
            </a:r>
          </a:p>
          <a:p>
            <a:pPr marL="0" indent="0">
              <a:buClr>
                <a:srgbClr val="4F99F3"/>
              </a:buClr>
              <a:buFont typeface="Arial" panose="020B0604020202020204" pitchFamily="34" charset="0"/>
              <a:buNone/>
            </a:pPr>
            <a:endParaRPr lang="sl-SI" dirty="0">
              <a:solidFill>
                <a:srgbClr val="313D34"/>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0882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34143B4-4762-6E57-59B7-1E1EA39E5011}"/>
            </a:ext>
          </a:extLst>
        </p:cNvPr>
        <p:cNvGrpSpPr/>
        <p:nvPr/>
      </p:nvGrpSpPr>
      <p:grpSpPr>
        <a:xfrm>
          <a:off x="0" y="0"/>
          <a:ext cx="0" cy="0"/>
          <a:chOff x="0" y="0"/>
          <a:chExt cx="0" cy="0"/>
        </a:xfrm>
      </p:grpSpPr>
      <p:pic>
        <p:nvPicPr>
          <p:cNvPr id="3" name="Slika 2">
            <a:extLst>
              <a:ext uri="{FF2B5EF4-FFF2-40B4-BE49-F238E27FC236}">
                <a16:creationId xmlns:a16="http://schemas.microsoft.com/office/drawing/2014/main" id="{4DB5FA68-4800-EF5A-D59A-FBA1B64025A5}"/>
              </a:ext>
            </a:extLst>
          </p:cNvPr>
          <p:cNvPicPr>
            <a:picLocks noChangeAspect="1"/>
          </p:cNvPicPr>
          <p:nvPr/>
        </p:nvPicPr>
        <p:blipFill>
          <a:blip r:embed="rId3"/>
          <a:stretch>
            <a:fillRect/>
          </a:stretch>
        </p:blipFill>
        <p:spPr>
          <a:xfrm>
            <a:off x="-96688" y="0"/>
            <a:ext cx="7324475" cy="6858000"/>
          </a:xfrm>
          <a:prstGeom prst="rect">
            <a:avLst/>
          </a:prstGeom>
        </p:spPr>
      </p:pic>
      <p:sp>
        <p:nvSpPr>
          <p:cNvPr id="6" name="PoljeZBesedilom 5">
            <a:extLst>
              <a:ext uri="{FF2B5EF4-FFF2-40B4-BE49-F238E27FC236}">
                <a16:creationId xmlns:a16="http://schemas.microsoft.com/office/drawing/2014/main" id="{96C42E38-CCBD-92A5-6585-84AA0B039584}"/>
              </a:ext>
            </a:extLst>
          </p:cNvPr>
          <p:cNvSpPr txBox="1"/>
          <p:nvPr/>
        </p:nvSpPr>
        <p:spPr>
          <a:xfrm>
            <a:off x="-114313" y="0"/>
            <a:ext cx="3096344" cy="707886"/>
          </a:xfrm>
          <a:prstGeom prst="rect">
            <a:avLst/>
          </a:prstGeom>
          <a:noFill/>
        </p:spPr>
        <p:txBody>
          <a:bodyPr wrap="square">
            <a:spAutoFit/>
          </a:bodyPr>
          <a:lstStyle/>
          <a:p>
            <a:r>
              <a:rPr lang="sl-SI" sz="2000" dirty="0">
                <a:solidFill>
                  <a:srgbClr val="313D34"/>
                </a:solidFill>
                <a:latin typeface="Segoe UI" panose="020B0502040204020203" pitchFamily="34" charset="0"/>
                <a:cs typeface="Segoe UI" panose="020B0502040204020203" pitchFamily="34" charset="0"/>
              </a:rPr>
              <a:t>Shematska predstavitev ključnih korakov </a:t>
            </a:r>
          </a:p>
        </p:txBody>
      </p:sp>
      <p:sp>
        <p:nvSpPr>
          <p:cNvPr id="9" name="PoljeZBesedilom 8">
            <a:extLst>
              <a:ext uri="{FF2B5EF4-FFF2-40B4-BE49-F238E27FC236}">
                <a16:creationId xmlns:a16="http://schemas.microsoft.com/office/drawing/2014/main" id="{8EAB0877-43DE-C5AD-8CA4-85E7381D7380}"/>
              </a:ext>
            </a:extLst>
          </p:cNvPr>
          <p:cNvSpPr txBox="1"/>
          <p:nvPr/>
        </p:nvSpPr>
        <p:spPr>
          <a:xfrm>
            <a:off x="7608168" y="640268"/>
            <a:ext cx="4392488" cy="6186309"/>
          </a:xfrm>
          <a:prstGeom prst="rect">
            <a:avLst/>
          </a:prstGeom>
          <a:noFill/>
        </p:spPr>
        <p:txBody>
          <a:bodyPr wrap="square">
            <a:spAutoFit/>
          </a:bodyPr>
          <a:lstStyle/>
          <a:p>
            <a:pPr marL="342900" indent="-342900">
              <a:buAutoNum type="arabicPeriod"/>
            </a:pPr>
            <a:r>
              <a:rPr lang="sl-SI" sz="1800" dirty="0">
                <a:solidFill>
                  <a:srgbClr val="313D34"/>
                </a:solidFill>
                <a:latin typeface="Segoe UI" panose="020B0502040204020203" pitchFamily="34" charset="0"/>
                <a:cs typeface="Segoe UI" panose="020B0502040204020203" pitchFamily="34" charset="0"/>
              </a:rPr>
              <a:t>Opredelitev </a:t>
            </a:r>
            <a:r>
              <a:rPr lang="sl-SI" sz="1800" b="1" dirty="0">
                <a:solidFill>
                  <a:srgbClr val="313D34"/>
                </a:solidFill>
                <a:latin typeface="Segoe UI" panose="020B0502040204020203" pitchFamily="34" charset="0"/>
                <a:cs typeface="Segoe UI" panose="020B0502040204020203" pitchFamily="34" charset="0"/>
              </a:rPr>
              <a:t>VIZIJE IN CILJEV </a:t>
            </a:r>
            <a:r>
              <a:rPr lang="sl-SI" sz="1800" dirty="0">
                <a:solidFill>
                  <a:srgbClr val="313D34"/>
                </a:solidFill>
                <a:latin typeface="Segoe UI" panose="020B0502040204020203" pitchFamily="34" charset="0"/>
                <a:cs typeface="Segoe UI" panose="020B0502040204020203" pitchFamily="34" charset="0"/>
              </a:rPr>
              <a:t>OBČINE na področju prometa</a:t>
            </a:r>
          </a:p>
          <a:p>
            <a:pPr marL="342900" indent="-342900">
              <a:buAutoNum type="arabicPeriod"/>
            </a:pPr>
            <a:endParaRPr lang="sl-SI" sz="1800" dirty="0">
              <a:solidFill>
                <a:srgbClr val="313D34"/>
              </a:solidFill>
              <a:latin typeface="Segoe UI" panose="020B0502040204020203" pitchFamily="34" charset="0"/>
              <a:cs typeface="Segoe UI" panose="020B0502040204020203" pitchFamily="34" charset="0"/>
            </a:endParaRPr>
          </a:p>
          <a:p>
            <a:endParaRPr lang="sl-SI" dirty="0">
              <a:solidFill>
                <a:srgbClr val="313D34"/>
              </a:solidFill>
              <a:latin typeface="Segoe UI" panose="020B0502040204020203" pitchFamily="34" charset="0"/>
              <a:cs typeface="Segoe UI" panose="020B0502040204020203" pitchFamily="34" charset="0"/>
            </a:endParaRPr>
          </a:p>
          <a:p>
            <a:endParaRPr lang="sl-SI" dirty="0">
              <a:solidFill>
                <a:srgbClr val="313D34"/>
              </a:solidFill>
              <a:latin typeface="Segoe UI" panose="020B0502040204020203" pitchFamily="34" charset="0"/>
              <a:cs typeface="Segoe UI" panose="020B0502040204020203" pitchFamily="34" charset="0"/>
            </a:endParaRPr>
          </a:p>
          <a:p>
            <a:r>
              <a:rPr lang="sl-SI" sz="1800" dirty="0">
                <a:solidFill>
                  <a:srgbClr val="313D34"/>
                </a:solidFill>
                <a:latin typeface="Segoe UI" panose="020B0502040204020203" pitchFamily="34" charset="0"/>
                <a:cs typeface="Segoe UI" panose="020B0502040204020203" pitchFamily="34" charset="0"/>
              </a:rPr>
              <a:t>2. </a:t>
            </a:r>
            <a:r>
              <a:rPr lang="sl-SI" sz="1800" b="1" dirty="0">
                <a:solidFill>
                  <a:srgbClr val="313D34"/>
                </a:solidFill>
                <a:latin typeface="Segoe UI" panose="020B0502040204020203" pitchFamily="34" charset="0"/>
                <a:cs typeface="Segoe UI" panose="020B0502040204020203" pitchFamily="34" charset="0"/>
              </a:rPr>
              <a:t>ANALIZA </a:t>
            </a:r>
            <a:r>
              <a:rPr lang="sl-SI" sz="1800" dirty="0">
                <a:solidFill>
                  <a:srgbClr val="313D34"/>
                </a:solidFill>
                <a:latin typeface="Segoe UI" panose="020B0502040204020203" pitchFamily="34" charset="0"/>
                <a:cs typeface="Segoe UI" panose="020B0502040204020203" pitchFamily="34" charset="0"/>
              </a:rPr>
              <a:t>OBSTOJEČEGA STANJA</a:t>
            </a:r>
          </a:p>
          <a:p>
            <a:endParaRPr lang="sl-SI" dirty="0">
              <a:solidFill>
                <a:srgbClr val="313D34"/>
              </a:solidFill>
              <a:latin typeface="Segoe UI" panose="020B0502040204020203" pitchFamily="34" charset="0"/>
              <a:cs typeface="Segoe UI" panose="020B0502040204020203" pitchFamily="34" charset="0"/>
            </a:endParaRPr>
          </a:p>
          <a:p>
            <a:endParaRPr lang="sl-SI" dirty="0">
              <a:solidFill>
                <a:srgbClr val="313D34"/>
              </a:solidFill>
              <a:latin typeface="Segoe UI" panose="020B0502040204020203" pitchFamily="34" charset="0"/>
              <a:cs typeface="Segoe UI" panose="020B0502040204020203" pitchFamily="34" charset="0"/>
            </a:endParaRPr>
          </a:p>
          <a:p>
            <a:endParaRPr lang="sl-SI" dirty="0">
              <a:solidFill>
                <a:srgbClr val="313D34"/>
              </a:solidFill>
              <a:latin typeface="Segoe UI" panose="020B0502040204020203" pitchFamily="34" charset="0"/>
              <a:cs typeface="Segoe UI" panose="020B0502040204020203" pitchFamily="34" charset="0"/>
            </a:endParaRPr>
          </a:p>
          <a:p>
            <a:r>
              <a:rPr lang="sl-SI" sz="1800" dirty="0">
                <a:solidFill>
                  <a:srgbClr val="313D34"/>
                </a:solidFill>
                <a:latin typeface="Segoe UI" panose="020B0502040204020203" pitchFamily="34" charset="0"/>
                <a:cs typeface="Segoe UI" panose="020B0502040204020203" pitchFamily="34" charset="0"/>
              </a:rPr>
              <a:t>3. </a:t>
            </a:r>
            <a:r>
              <a:rPr lang="sl-SI" sz="1800" b="1" dirty="0">
                <a:solidFill>
                  <a:srgbClr val="313D34"/>
                </a:solidFill>
                <a:latin typeface="Segoe UI" panose="020B0502040204020203" pitchFamily="34" charset="0"/>
                <a:cs typeface="Segoe UI" panose="020B0502040204020203" pitchFamily="34" charset="0"/>
              </a:rPr>
              <a:t>UKREPI</a:t>
            </a:r>
            <a:r>
              <a:rPr lang="sl-SI" sz="1800" dirty="0">
                <a:solidFill>
                  <a:srgbClr val="313D34"/>
                </a:solidFill>
                <a:latin typeface="Segoe UI" panose="020B0502040204020203" pitchFamily="34" charset="0"/>
                <a:cs typeface="Segoe UI" panose="020B0502040204020203" pitchFamily="34" charset="0"/>
              </a:rPr>
              <a:t> vezani na uresničevanje vizije in doseganje ciljev</a:t>
            </a:r>
            <a:endParaRPr lang="sl-SI" dirty="0">
              <a:solidFill>
                <a:srgbClr val="313D34"/>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sl-SI" sz="1800" dirty="0">
                <a:solidFill>
                  <a:srgbClr val="313D34"/>
                </a:solidFill>
                <a:latin typeface="Segoe UI" panose="020B0502040204020203" pitchFamily="34" charset="0"/>
                <a:cs typeface="Segoe UI" panose="020B0502040204020203" pitchFamily="34" charset="0"/>
              </a:rPr>
              <a:t>Prednost imajo mehki ukrepi, ki ne vključujejo gradnje, in trajnostni potovalni načini, ki nadomeščajo uporabo avtomobilov!</a:t>
            </a:r>
          </a:p>
          <a:p>
            <a:endParaRPr lang="sl-SI" sz="1800" dirty="0">
              <a:solidFill>
                <a:srgbClr val="313D34"/>
              </a:solidFill>
              <a:latin typeface="Segoe UI" panose="020B0502040204020203" pitchFamily="34" charset="0"/>
              <a:cs typeface="Segoe UI" panose="020B0502040204020203" pitchFamily="34" charset="0"/>
            </a:endParaRPr>
          </a:p>
          <a:p>
            <a:endParaRPr lang="sl-SI" dirty="0">
              <a:solidFill>
                <a:srgbClr val="313D34"/>
              </a:solidFill>
              <a:latin typeface="Segoe UI" panose="020B0502040204020203" pitchFamily="34" charset="0"/>
              <a:cs typeface="Segoe UI" panose="020B0502040204020203" pitchFamily="34" charset="0"/>
            </a:endParaRPr>
          </a:p>
          <a:p>
            <a:endParaRPr lang="sl-SI" dirty="0">
              <a:solidFill>
                <a:srgbClr val="313D34"/>
              </a:solidFill>
              <a:latin typeface="Segoe UI" panose="020B0502040204020203" pitchFamily="34" charset="0"/>
              <a:cs typeface="Segoe UI" panose="020B0502040204020203" pitchFamily="34" charset="0"/>
            </a:endParaRPr>
          </a:p>
          <a:p>
            <a:r>
              <a:rPr lang="sl-SI" sz="1800" dirty="0">
                <a:solidFill>
                  <a:srgbClr val="313D34"/>
                </a:solidFill>
                <a:latin typeface="Segoe UI" panose="020B0502040204020203" pitchFamily="34" charset="0"/>
                <a:cs typeface="Segoe UI" panose="020B0502040204020203" pitchFamily="34" charset="0"/>
              </a:rPr>
              <a:t>4. </a:t>
            </a:r>
            <a:r>
              <a:rPr lang="sl-SI" sz="1800" b="1" dirty="0">
                <a:solidFill>
                  <a:srgbClr val="313D34"/>
                </a:solidFill>
                <a:latin typeface="Segoe UI" panose="020B0502040204020203" pitchFamily="34" charset="0"/>
                <a:cs typeface="Segoe UI" panose="020B0502040204020203" pitchFamily="34" charset="0"/>
              </a:rPr>
              <a:t>VKLJUČITEV OCPS </a:t>
            </a:r>
            <a:r>
              <a:rPr lang="sl-SI" sz="1800" dirty="0">
                <a:solidFill>
                  <a:srgbClr val="313D34"/>
                </a:solidFill>
                <a:latin typeface="Segoe UI" panose="020B0502040204020203" pitchFamily="34" charset="0"/>
                <a:cs typeface="Segoe UI" panose="020B0502040204020203" pitchFamily="34" charset="0"/>
              </a:rPr>
              <a:t>v obstoječe prostorske akte in </a:t>
            </a:r>
            <a:r>
              <a:rPr lang="sl-SI" sz="1800" b="1" dirty="0">
                <a:solidFill>
                  <a:srgbClr val="313D34"/>
                </a:solidFill>
                <a:latin typeface="Segoe UI" panose="020B0502040204020203" pitchFamily="34" charset="0"/>
                <a:cs typeface="Segoe UI" panose="020B0502040204020203" pitchFamily="34" charset="0"/>
              </a:rPr>
              <a:t>NADGRADNJA</a:t>
            </a:r>
            <a:r>
              <a:rPr lang="sl-SI" sz="1800" dirty="0">
                <a:solidFill>
                  <a:srgbClr val="313D34"/>
                </a:solidFill>
                <a:latin typeface="Segoe UI" panose="020B0502040204020203" pitchFamily="34" charset="0"/>
                <a:cs typeface="Segoe UI" panose="020B0502040204020203" pitchFamily="34" charset="0"/>
              </a:rPr>
              <a:t> obstoječih prometnih dokumentov.</a:t>
            </a:r>
          </a:p>
          <a:p>
            <a:endParaRPr lang="sl-SI" sz="1800" dirty="0">
              <a:solidFill>
                <a:srgbClr val="313D34"/>
              </a:solidFill>
              <a:latin typeface="Segoe UI" panose="020B0502040204020203" pitchFamily="34" charset="0"/>
              <a:cs typeface="Segoe UI" panose="020B0502040204020203" pitchFamily="34" charset="0"/>
            </a:endParaRPr>
          </a:p>
        </p:txBody>
      </p:sp>
      <p:sp>
        <p:nvSpPr>
          <p:cNvPr id="2" name="Puščica: dol 1">
            <a:extLst>
              <a:ext uri="{FF2B5EF4-FFF2-40B4-BE49-F238E27FC236}">
                <a16:creationId xmlns:a16="http://schemas.microsoft.com/office/drawing/2014/main" id="{E5217F8A-8155-D207-CCB4-75D41F9B12E5}"/>
              </a:ext>
            </a:extLst>
          </p:cNvPr>
          <p:cNvSpPr/>
          <p:nvPr/>
        </p:nvSpPr>
        <p:spPr>
          <a:xfrm>
            <a:off x="9336360" y="1340768"/>
            <a:ext cx="583817" cy="648072"/>
          </a:xfrm>
          <a:prstGeom prst="downArrow">
            <a:avLst/>
          </a:prstGeom>
          <a:solidFill>
            <a:srgbClr val="4F99F3"/>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sl-SI"/>
          </a:p>
        </p:txBody>
      </p:sp>
      <p:sp>
        <p:nvSpPr>
          <p:cNvPr id="4" name="Puščica: dol 3">
            <a:extLst>
              <a:ext uri="{FF2B5EF4-FFF2-40B4-BE49-F238E27FC236}">
                <a16:creationId xmlns:a16="http://schemas.microsoft.com/office/drawing/2014/main" id="{3DF8B4B9-04B7-4CB1-1FA2-28FCBECC9996}"/>
              </a:ext>
            </a:extLst>
          </p:cNvPr>
          <p:cNvSpPr/>
          <p:nvPr/>
        </p:nvSpPr>
        <p:spPr>
          <a:xfrm>
            <a:off x="9336360" y="2492896"/>
            <a:ext cx="583817" cy="648072"/>
          </a:xfrm>
          <a:prstGeom prst="downArrow">
            <a:avLst/>
          </a:prstGeom>
          <a:solidFill>
            <a:srgbClr val="4F99F3"/>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sl-SI"/>
          </a:p>
        </p:txBody>
      </p:sp>
      <p:sp>
        <p:nvSpPr>
          <p:cNvPr id="5" name="Puščica: dol 4">
            <a:extLst>
              <a:ext uri="{FF2B5EF4-FFF2-40B4-BE49-F238E27FC236}">
                <a16:creationId xmlns:a16="http://schemas.microsoft.com/office/drawing/2014/main" id="{24F22221-BE38-EA83-FAB4-2BB6E64A81D3}"/>
              </a:ext>
            </a:extLst>
          </p:cNvPr>
          <p:cNvSpPr/>
          <p:nvPr/>
        </p:nvSpPr>
        <p:spPr>
          <a:xfrm>
            <a:off x="9336359" y="4941168"/>
            <a:ext cx="583817" cy="648072"/>
          </a:xfrm>
          <a:prstGeom prst="downArrow">
            <a:avLst/>
          </a:prstGeom>
          <a:solidFill>
            <a:srgbClr val="4F99F3"/>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sl-SI"/>
          </a:p>
        </p:txBody>
      </p:sp>
    </p:spTree>
    <p:extLst>
      <p:ext uri="{BB962C8B-B14F-4D97-AF65-F5344CB8AC3E}">
        <p14:creationId xmlns:p14="http://schemas.microsoft.com/office/powerpoint/2010/main" val="2356952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409B528-FB66-0541-6848-9CA7921C2B7D}"/>
            </a:ext>
          </a:extLst>
        </p:cNvPr>
        <p:cNvGrpSpPr/>
        <p:nvPr/>
      </p:nvGrpSpPr>
      <p:grpSpPr>
        <a:xfrm>
          <a:off x="0" y="0"/>
          <a:ext cx="0" cy="0"/>
          <a:chOff x="0" y="0"/>
          <a:chExt cx="0" cy="0"/>
        </a:xfrm>
      </p:grpSpPr>
      <p:sp>
        <p:nvSpPr>
          <p:cNvPr id="9" name="Pravokotnik 8">
            <a:extLst>
              <a:ext uri="{FF2B5EF4-FFF2-40B4-BE49-F238E27FC236}">
                <a16:creationId xmlns:a16="http://schemas.microsoft.com/office/drawing/2014/main" id="{242BF703-B6B0-ECB9-8B23-A4086FE61F6D}"/>
              </a:ext>
            </a:extLst>
          </p:cNvPr>
          <p:cNvSpPr/>
          <p:nvPr/>
        </p:nvSpPr>
        <p:spPr>
          <a:xfrm>
            <a:off x="0" y="4077072"/>
            <a:ext cx="12192000" cy="2088232"/>
          </a:xfrm>
          <a:prstGeom prst="rect">
            <a:avLst/>
          </a:prstGeom>
          <a:solidFill>
            <a:srgbClr val="4F9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 name="Naslov 1">
            <a:extLst>
              <a:ext uri="{FF2B5EF4-FFF2-40B4-BE49-F238E27FC236}">
                <a16:creationId xmlns:a16="http://schemas.microsoft.com/office/drawing/2014/main" id="{A4311602-DD50-11B2-290A-8CABE3D8BBEB}"/>
              </a:ext>
            </a:extLst>
          </p:cNvPr>
          <p:cNvSpPr txBox="1">
            <a:spLocks/>
          </p:cNvSpPr>
          <p:nvPr/>
        </p:nvSpPr>
        <p:spPr>
          <a:xfrm>
            <a:off x="841248" y="3429000"/>
            <a:ext cx="9601200" cy="183851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r>
              <a:rPr lang="sl-SI" b="1" dirty="0">
                <a:solidFill>
                  <a:srgbClr val="313D34"/>
                </a:solidFill>
                <a:latin typeface="Segoe UI" panose="020B0502040204020203" pitchFamily="34" charset="0"/>
                <a:ea typeface="Segoe UI" panose="020B0502040204020203" pitchFamily="34" charset="0"/>
                <a:cs typeface="Segoe UI" panose="020B0502040204020203" pitchFamily="34" charset="0"/>
              </a:rPr>
              <a:t>Delavnica VIZIJA IN CILJI</a:t>
            </a:r>
          </a:p>
        </p:txBody>
      </p:sp>
      <p:pic>
        <p:nvPicPr>
          <p:cNvPr id="12" name="Slika 11">
            <a:extLst>
              <a:ext uri="{FF2B5EF4-FFF2-40B4-BE49-F238E27FC236}">
                <a16:creationId xmlns:a16="http://schemas.microsoft.com/office/drawing/2014/main" id="{B2E0B660-1AE7-D1F9-3B67-00CECC9FC0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0456" y="0"/>
            <a:ext cx="1991544" cy="710763"/>
          </a:xfrm>
          <a:prstGeom prst="rect">
            <a:avLst/>
          </a:prstGeom>
        </p:spPr>
      </p:pic>
      <p:sp>
        <p:nvSpPr>
          <p:cNvPr id="11" name="Označba mesta besedila 2">
            <a:extLst>
              <a:ext uri="{FF2B5EF4-FFF2-40B4-BE49-F238E27FC236}">
                <a16:creationId xmlns:a16="http://schemas.microsoft.com/office/drawing/2014/main" id="{B2D99427-A91F-62E9-D6DD-81D292133897}"/>
              </a:ext>
            </a:extLst>
          </p:cNvPr>
          <p:cNvSpPr txBox="1">
            <a:spLocks/>
          </p:cNvSpPr>
          <p:nvPr/>
        </p:nvSpPr>
        <p:spPr>
          <a:xfrm>
            <a:off x="841248" y="5340096"/>
            <a:ext cx="9601200" cy="475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marL="0" indent="0">
              <a:buNone/>
            </a:pPr>
            <a:r>
              <a:rPr lang="sl-SI" sz="1800" dirty="0">
                <a:solidFill>
                  <a:srgbClr val="DDDCD4"/>
                </a:solidFill>
                <a:latin typeface="Segoe UI" panose="020B0502040204020203" pitchFamily="34" charset="0"/>
                <a:ea typeface="Segoe UI" panose="020B0502040204020203" pitchFamily="34" charset="0"/>
                <a:cs typeface="Segoe UI" panose="020B0502040204020203" pitchFamily="34" charset="0"/>
              </a:rPr>
              <a:t>Škocjan, 3. 7. 2024</a:t>
            </a:r>
            <a:endParaRPr lang="sl-SI" dirty="0">
              <a:solidFill>
                <a:srgbClr val="DDDCD4"/>
              </a:solidFill>
              <a:latin typeface="Segoe UI" panose="020B0502040204020203" pitchFamily="34" charset="0"/>
              <a:ea typeface="Segoe UI" panose="020B0502040204020203" pitchFamily="34" charset="0"/>
              <a:cs typeface="Segoe UI" panose="020B0502040204020203" pitchFamily="34" charset="0"/>
            </a:endParaRPr>
          </a:p>
        </p:txBody>
      </p:sp>
      <p:pic>
        <p:nvPicPr>
          <p:cNvPr id="7" name="Slika 6">
            <a:extLst>
              <a:ext uri="{FF2B5EF4-FFF2-40B4-BE49-F238E27FC236}">
                <a16:creationId xmlns:a16="http://schemas.microsoft.com/office/drawing/2014/main" id="{840C7E01-4E16-5039-F415-8FF243FFA0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529" y="2103761"/>
            <a:ext cx="2775600" cy="1850400"/>
          </a:xfrm>
          <a:prstGeom prst="rect">
            <a:avLst/>
          </a:prstGeom>
        </p:spPr>
      </p:pic>
      <p:pic>
        <p:nvPicPr>
          <p:cNvPr id="10" name="Slika 9">
            <a:extLst>
              <a:ext uri="{FF2B5EF4-FFF2-40B4-BE49-F238E27FC236}">
                <a16:creationId xmlns:a16="http://schemas.microsoft.com/office/drawing/2014/main" id="{F4DDE889-02DD-1019-D728-D8011ED702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68283" y="2103761"/>
            <a:ext cx="2775600" cy="1850400"/>
          </a:xfrm>
          <a:prstGeom prst="rect">
            <a:avLst/>
          </a:prstGeom>
        </p:spPr>
      </p:pic>
      <p:pic>
        <p:nvPicPr>
          <p:cNvPr id="15" name="Slika 14">
            <a:extLst>
              <a:ext uri="{FF2B5EF4-FFF2-40B4-BE49-F238E27FC236}">
                <a16:creationId xmlns:a16="http://schemas.microsoft.com/office/drawing/2014/main" id="{5144CEF3-EF40-955B-8921-AFD7FF6988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11037" y="2090439"/>
            <a:ext cx="2775600" cy="1850400"/>
          </a:xfrm>
          <a:prstGeom prst="rect">
            <a:avLst/>
          </a:prstGeom>
        </p:spPr>
      </p:pic>
      <p:pic>
        <p:nvPicPr>
          <p:cNvPr id="17" name="Slika 16">
            <a:extLst>
              <a:ext uri="{FF2B5EF4-FFF2-40B4-BE49-F238E27FC236}">
                <a16:creationId xmlns:a16="http://schemas.microsoft.com/office/drawing/2014/main" id="{930EB33B-E7F6-CE8C-1D00-20A3E8ED83C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51831" y="2085505"/>
            <a:ext cx="2775600" cy="1850400"/>
          </a:xfrm>
          <a:prstGeom prst="rect">
            <a:avLst/>
          </a:prstGeom>
        </p:spPr>
      </p:pic>
    </p:spTree>
    <p:extLst>
      <p:ext uri="{BB962C8B-B14F-4D97-AF65-F5344CB8AC3E}">
        <p14:creationId xmlns:p14="http://schemas.microsoft.com/office/powerpoint/2010/main" val="102091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1B604-1DD4-40BA-F1A6-C55210F69AE8}"/>
            </a:ext>
          </a:extLst>
        </p:cNvPr>
        <p:cNvGrpSpPr/>
        <p:nvPr/>
      </p:nvGrpSpPr>
      <p:grpSpPr>
        <a:xfrm>
          <a:off x="0" y="0"/>
          <a:ext cx="0" cy="0"/>
          <a:chOff x="0" y="0"/>
          <a:chExt cx="0" cy="0"/>
        </a:xfrm>
      </p:grpSpPr>
      <p:sp>
        <p:nvSpPr>
          <p:cNvPr id="2" name="Pravokotnik 1">
            <a:extLst>
              <a:ext uri="{FF2B5EF4-FFF2-40B4-BE49-F238E27FC236}">
                <a16:creationId xmlns:a16="http://schemas.microsoft.com/office/drawing/2014/main" id="{D822BEE1-8691-65DE-FF61-65D41B701851}"/>
              </a:ext>
            </a:extLst>
          </p:cNvPr>
          <p:cNvSpPr/>
          <p:nvPr/>
        </p:nvSpPr>
        <p:spPr>
          <a:xfrm>
            <a:off x="299356" y="0"/>
            <a:ext cx="8964996" cy="10618291"/>
          </a:xfrm>
          <a:prstGeom prst="rect">
            <a:avLst/>
          </a:prstGeom>
        </p:spPr>
        <p:txBody>
          <a:bodyPr wrap="square">
            <a:spAutoFit/>
          </a:bodyPr>
          <a:lstStyle/>
          <a:p>
            <a:pPr algn="just"/>
            <a:endParaRPr lang="sl-SI" sz="2400" dirty="0">
              <a:solidFill>
                <a:schemeClr val="bg1"/>
              </a:solidFill>
              <a:latin typeface="Calibri" panose="020F0502020204030204" pitchFamily="34" charset="0"/>
              <a:cs typeface="Calibri" panose="020F0502020204030204" pitchFamily="34" charset="0"/>
            </a:endParaRPr>
          </a:p>
          <a:p>
            <a:pPr algn="just"/>
            <a:r>
              <a:rPr lang="sl-SI" sz="2400" dirty="0">
                <a:solidFill>
                  <a:schemeClr val="bg1"/>
                </a:solidFill>
                <a:latin typeface="Calibri" panose="020F0502020204030204" pitchFamily="34" charset="0"/>
                <a:cs typeface="Calibri" panose="020F0502020204030204" pitchFamily="34" charset="0"/>
              </a:rPr>
              <a:t>Delavnica – </a:t>
            </a:r>
            <a:r>
              <a:rPr lang="sl-SI" sz="2400" b="1" dirty="0">
                <a:solidFill>
                  <a:schemeClr val="bg1"/>
                </a:solidFill>
                <a:latin typeface="Calibri" panose="020F0502020204030204" pitchFamily="34" charset="0"/>
                <a:cs typeface="Calibri" panose="020F0502020204030204" pitchFamily="34" charset="0"/>
              </a:rPr>
              <a:t>oblikovanje vizije in opredelitev ciljev</a:t>
            </a:r>
          </a:p>
          <a:p>
            <a:pPr algn="just"/>
            <a:endParaRPr lang="sl-SI" sz="2400" b="1"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a:buFont typeface="Arial" panose="020B0604020202020204" pitchFamily="34" charset="0"/>
              <a:buChar char="•"/>
            </a:pPr>
            <a:r>
              <a:rPr lang="sl-SI" sz="2400" dirty="0">
                <a:solidFill>
                  <a:schemeClr val="bg1"/>
                </a:solidFill>
                <a:latin typeface="Calibri" panose="020F0502020204030204" pitchFamily="34" charset="0"/>
                <a:cs typeface="Calibri" panose="020F0502020204030204" pitchFamily="34" charset="0"/>
              </a:rPr>
              <a:t>Udeleženci (ključni deležniki in predstavniki občine) so sodelovali pri izbiri </a:t>
            </a:r>
            <a:r>
              <a:rPr lang="sl-SI" sz="2400" b="1" dirty="0">
                <a:solidFill>
                  <a:schemeClr val="bg1"/>
                </a:solidFill>
                <a:latin typeface="Calibri" panose="020F0502020204030204" pitchFamily="34" charset="0"/>
                <a:cs typeface="Calibri" panose="020F0502020204030204" pitchFamily="34" charset="0"/>
              </a:rPr>
              <a:t>vrednot</a:t>
            </a:r>
            <a:r>
              <a:rPr lang="sl-SI" sz="2400" dirty="0">
                <a:solidFill>
                  <a:schemeClr val="bg1"/>
                </a:solidFill>
                <a:latin typeface="Calibri" panose="020F0502020204030204" pitchFamily="34" charset="0"/>
                <a:cs typeface="Calibri" panose="020F0502020204030204" pitchFamily="34" charset="0"/>
              </a:rPr>
              <a:t> za nadaljnji razvoj občine.</a:t>
            </a:r>
          </a:p>
          <a:p>
            <a:pPr marL="342900" indent="-342900" algn="just">
              <a:buFontTx/>
              <a:buChar char="-"/>
            </a:pPr>
            <a:endParaRPr lang="sl-SI" sz="2400" dirty="0">
              <a:solidFill>
                <a:schemeClr val="bg1"/>
              </a:solidFill>
              <a:latin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a:buFont typeface="Arial" panose="020B0604020202020204" pitchFamily="34" charset="0"/>
              <a:buChar char="•"/>
            </a:pPr>
            <a:r>
              <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rPr>
              <a:t>Razdeljeni v dve skupini so </a:t>
            </a:r>
            <a:r>
              <a:rPr lang="sl-SI" sz="2400" b="1" dirty="0">
                <a:solidFill>
                  <a:schemeClr val="bg1"/>
                </a:solidFill>
                <a:latin typeface="Calibri" panose="020F0502020204030204" pitchFamily="34" charset="0"/>
                <a:ea typeface="Calibri" panose="020F0502020204030204" pitchFamily="34" charset="0"/>
                <a:cs typeface="Calibri" panose="020F0502020204030204" pitchFamily="34" charset="0"/>
              </a:rPr>
              <a:t>opredelili strateške cilje</a:t>
            </a:r>
            <a:r>
              <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rPr>
              <a:t> na področju prometa v občini, sledilo je ocenjevanje </a:t>
            </a:r>
            <a:r>
              <a:rPr lang="sl-SI" sz="2400" b="1" dirty="0">
                <a:solidFill>
                  <a:schemeClr val="bg1"/>
                </a:solidFill>
                <a:latin typeface="Calibri" panose="020F0502020204030204" pitchFamily="34" charset="0"/>
                <a:ea typeface="Calibri" panose="020F0502020204030204" pitchFamily="34" charset="0"/>
                <a:cs typeface="Calibri" panose="020F0502020204030204" pitchFamily="34" charset="0"/>
              </a:rPr>
              <a:t>ciljev po pomembnosti</a:t>
            </a:r>
            <a:r>
              <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rPr>
              <a:t> in zapis </a:t>
            </a:r>
            <a:r>
              <a:rPr lang="sl-SI" sz="2400" b="1" dirty="0">
                <a:solidFill>
                  <a:schemeClr val="bg1"/>
                </a:solidFill>
                <a:latin typeface="Calibri" panose="020F0502020204030204" pitchFamily="34" charset="0"/>
                <a:ea typeface="Calibri" panose="020F0502020204030204" pitchFamily="34" charset="0"/>
                <a:cs typeface="Calibri" panose="020F0502020204030204" pitchFamily="34" charset="0"/>
              </a:rPr>
              <a:t>predloga vizije</a:t>
            </a:r>
            <a:r>
              <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rPr>
              <a:t>, ki izhaja iz opredeljenih ciljev.</a:t>
            </a:r>
          </a:p>
          <a:p>
            <a:pPr marL="342900" indent="-342900" algn="just">
              <a:buFontTx/>
              <a:buChar char="-"/>
            </a:pPr>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a:buFontTx/>
              <a:buChar char="-"/>
            </a:pPr>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a:buFont typeface="Arial" panose="020B0604020202020204" pitchFamily="34" charset="0"/>
              <a:buChar char="•"/>
            </a:pPr>
            <a:r>
              <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rPr>
              <a:t> Predstavitev obeh vizij in </a:t>
            </a:r>
            <a:r>
              <a:rPr lang="sl-SI" sz="2400" b="1" dirty="0">
                <a:solidFill>
                  <a:schemeClr val="bg1"/>
                </a:solidFill>
                <a:latin typeface="Calibri" panose="020F0502020204030204" pitchFamily="34" charset="0"/>
                <a:ea typeface="Calibri" panose="020F0502020204030204" pitchFamily="34" charset="0"/>
                <a:cs typeface="Calibri" panose="020F0502020204030204" pitchFamily="34" charset="0"/>
              </a:rPr>
              <a:t>izbira najboljšega predloga</a:t>
            </a:r>
            <a:r>
              <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just"/>
            <a:endParaRPr lang="sl-SI" sz="2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just"/>
            <a:endParaRPr lang="sl-SI" sz="1200" dirty="0">
              <a:effectLst/>
              <a:latin typeface="Segoe UI" panose="020B0502040204020203" pitchFamily="34" charset="0"/>
              <a:ea typeface="Calibri" panose="020F0502020204030204" pitchFamily="34" charset="0"/>
              <a:cs typeface="Times New Roman" panose="02020603050405020304" pitchFamily="18" charset="0"/>
            </a:endParaRPr>
          </a:p>
        </p:txBody>
      </p:sp>
      <p:pic>
        <p:nvPicPr>
          <p:cNvPr id="4" name="Slika 3">
            <a:extLst>
              <a:ext uri="{FF2B5EF4-FFF2-40B4-BE49-F238E27FC236}">
                <a16:creationId xmlns:a16="http://schemas.microsoft.com/office/drawing/2014/main" id="{999E75F4-2969-D3BF-ECF7-73C1DE0827FB}"/>
              </a:ext>
            </a:extLst>
          </p:cNvPr>
          <p:cNvPicPr>
            <a:picLocks noChangeAspect="1"/>
          </p:cNvPicPr>
          <p:nvPr/>
        </p:nvPicPr>
        <p:blipFill>
          <a:blip r:embed="rId3"/>
          <a:stretch>
            <a:fillRect/>
          </a:stretch>
        </p:blipFill>
        <p:spPr>
          <a:xfrm>
            <a:off x="9264352" y="0"/>
            <a:ext cx="2912253" cy="2888672"/>
          </a:xfrm>
          <a:prstGeom prst="rect">
            <a:avLst/>
          </a:prstGeom>
        </p:spPr>
      </p:pic>
      <p:pic>
        <p:nvPicPr>
          <p:cNvPr id="5" name="Slika 4">
            <a:extLst>
              <a:ext uri="{FF2B5EF4-FFF2-40B4-BE49-F238E27FC236}">
                <a16:creationId xmlns:a16="http://schemas.microsoft.com/office/drawing/2014/main" id="{3E6406E0-635B-7636-436E-2C9699B780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4351" y="2888672"/>
            <a:ext cx="2912253" cy="1941502"/>
          </a:xfrm>
          <a:prstGeom prst="rect">
            <a:avLst/>
          </a:prstGeom>
        </p:spPr>
      </p:pic>
    </p:spTree>
    <p:extLst>
      <p:ext uri="{BB962C8B-B14F-4D97-AF65-F5344CB8AC3E}">
        <p14:creationId xmlns:p14="http://schemas.microsoft.com/office/powerpoint/2010/main" val="141427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EBF3AD1-3DE1-DE2A-C986-A00A13283C03}"/>
            </a:ext>
          </a:extLst>
        </p:cNvPr>
        <p:cNvGrpSpPr/>
        <p:nvPr/>
      </p:nvGrpSpPr>
      <p:grpSpPr>
        <a:xfrm>
          <a:off x="0" y="0"/>
          <a:ext cx="0" cy="0"/>
          <a:chOff x="0" y="0"/>
          <a:chExt cx="0" cy="0"/>
        </a:xfrm>
      </p:grpSpPr>
      <p:sp>
        <p:nvSpPr>
          <p:cNvPr id="9" name="PoljeZBesedilom 8">
            <a:extLst>
              <a:ext uri="{FF2B5EF4-FFF2-40B4-BE49-F238E27FC236}">
                <a16:creationId xmlns:a16="http://schemas.microsoft.com/office/drawing/2014/main" id="{6B197B60-ED15-852B-B5A9-CDEAD743BE93}"/>
              </a:ext>
            </a:extLst>
          </p:cNvPr>
          <p:cNvSpPr txBox="1"/>
          <p:nvPr/>
        </p:nvSpPr>
        <p:spPr>
          <a:xfrm>
            <a:off x="371364" y="177853"/>
            <a:ext cx="11449272" cy="6433428"/>
          </a:xfrm>
          <a:prstGeom prst="rect">
            <a:avLst/>
          </a:prstGeom>
          <a:noFill/>
        </p:spPr>
        <p:txBody>
          <a:bodyPr wrap="square">
            <a:spAutoFit/>
          </a:bodyPr>
          <a:lstStyle/>
          <a:p>
            <a:pPr algn="just">
              <a:lnSpc>
                <a:spcPct val="107000"/>
              </a:lnSpc>
              <a:spcAft>
                <a:spcPts val="800"/>
              </a:spcAft>
            </a:pPr>
            <a:r>
              <a:rPr lang="sl-SI" dirty="0">
                <a:solidFill>
                  <a:srgbClr val="313D34"/>
                </a:solidFill>
                <a:latin typeface="Segoe UI" panose="020B0502040204020203" pitchFamily="34" charset="0"/>
                <a:cs typeface="Segoe UI" panose="020B0502040204020203" pitchFamily="34" charset="0"/>
              </a:rPr>
              <a:t>V skladu z državnimi smernicami morajo biti v vseh OCPS določeni </a:t>
            </a:r>
            <a:r>
              <a:rPr lang="sl-SI" b="1" u="sng" dirty="0">
                <a:solidFill>
                  <a:srgbClr val="4F99F3"/>
                </a:solidFill>
                <a:latin typeface="Segoe UI" panose="020B0502040204020203" pitchFamily="34" charset="0"/>
                <a:cs typeface="Segoe UI" panose="020B0502040204020203" pitchFamily="34" charset="0"/>
              </a:rPr>
              <a:t>obvezni strateški cilji</a:t>
            </a:r>
            <a:r>
              <a:rPr lang="sl-SI" dirty="0">
                <a:solidFill>
                  <a:srgbClr val="313D34"/>
                </a:solidFill>
                <a:latin typeface="Segoe UI" panose="020B0502040204020203" pitchFamily="34" charset="0"/>
                <a:cs typeface="Segoe UI" panose="020B0502040204020203" pitchFamily="34" charset="0"/>
              </a:rPr>
              <a:t>:</a:t>
            </a:r>
          </a:p>
          <a:p>
            <a:pPr marL="342900" lvl="0" indent="-342900" algn="l">
              <a:lnSpc>
                <a:spcPct val="107000"/>
              </a:lnSpc>
              <a:buFont typeface="Arial" panose="020B0604020202020204" pitchFamily="34" charset="0"/>
              <a:buChar char="•"/>
            </a:pPr>
            <a:r>
              <a:rPr lang="sl-SI" sz="2000" dirty="0">
                <a:solidFill>
                  <a:schemeClr val="bg2"/>
                </a:solidFill>
                <a:latin typeface="Segoe UI" panose="020B0502040204020203" pitchFamily="34" charset="0"/>
                <a:cs typeface="Segoe UI" panose="020B0502040204020203" pitchFamily="34" charset="0"/>
              </a:rPr>
              <a:t>Izboljšana </a:t>
            </a:r>
            <a:r>
              <a:rPr lang="sl-SI" sz="2000" b="1" dirty="0">
                <a:solidFill>
                  <a:schemeClr val="bg2"/>
                </a:solidFill>
                <a:latin typeface="Segoe UI" panose="020B0502040204020203" pitchFamily="34" charset="0"/>
                <a:cs typeface="Segoe UI" panose="020B0502040204020203" pitchFamily="34" charset="0"/>
              </a:rPr>
              <a:t>kakovost življenja </a:t>
            </a:r>
            <a:r>
              <a:rPr lang="sl-SI" sz="2000" dirty="0">
                <a:solidFill>
                  <a:schemeClr val="bg2"/>
                </a:solidFill>
                <a:latin typeface="Segoe UI" panose="020B0502040204020203" pitchFamily="34" charset="0"/>
                <a:cs typeface="Segoe UI" panose="020B0502040204020203" pitchFamily="34" charset="0"/>
              </a:rPr>
              <a:t>v privlačni in povezani skupnosti,</a:t>
            </a:r>
          </a:p>
          <a:p>
            <a:pPr marL="342900" lvl="0" indent="-342900" algn="l">
              <a:lnSpc>
                <a:spcPct val="107000"/>
              </a:lnSpc>
              <a:buFont typeface="Arial" panose="020B0604020202020204" pitchFamily="34" charset="0"/>
              <a:buChar char="•"/>
            </a:pPr>
            <a:r>
              <a:rPr lang="sl-SI" sz="2000" b="1" dirty="0">
                <a:solidFill>
                  <a:schemeClr val="bg2"/>
                </a:solidFill>
                <a:latin typeface="Segoe UI" panose="020B0502040204020203" pitchFamily="34" charset="0"/>
                <a:cs typeface="Segoe UI" panose="020B0502040204020203" pitchFamily="34" charset="0"/>
              </a:rPr>
              <a:t>Znižanje lokalne emisije </a:t>
            </a:r>
            <a:r>
              <a:rPr lang="sl-SI" sz="2000" dirty="0">
                <a:solidFill>
                  <a:schemeClr val="bg2"/>
                </a:solidFill>
                <a:latin typeface="Segoe UI" panose="020B0502040204020203" pitchFamily="34" charset="0"/>
                <a:cs typeface="Segoe UI" panose="020B0502040204020203" pitchFamily="34" charset="0"/>
              </a:rPr>
              <a:t>onesnaževal in toplogrednih plinov iz prometa</a:t>
            </a:r>
          </a:p>
          <a:p>
            <a:pPr marL="342900" lvl="0" indent="-342900" algn="l">
              <a:lnSpc>
                <a:spcPct val="107000"/>
              </a:lnSpc>
              <a:buFont typeface="Arial" panose="020B0604020202020204" pitchFamily="34" charset="0"/>
              <a:buChar char="•"/>
            </a:pPr>
            <a:r>
              <a:rPr lang="sl-SI" sz="2000" b="1" dirty="0">
                <a:solidFill>
                  <a:schemeClr val="bg2"/>
                </a:solidFill>
                <a:latin typeface="Segoe UI" panose="020B0502040204020203" pitchFamily="34" charset="0"/>
                <a:cs typeface="Segoe UI" panose="020B0502040204020203" pitchFamily="34" charset="0"/>
              </a:rPr>
              <a:t>Bolj zdravi in bolj aktivni </a:t>
            </a:r>
            <a:r>
              <a:rPr lang="sl-SI" sz="2000" dirty="0">
                <a:solidFill>
                  <a:schemeClr val="bg2"/>
                </a:solidFill>
                <a:latin typeface="Segoe UI" panose="020B0502040204020203" pitchFamily="34" charset="0"/>
                <a:cs typeface="Segoe UI" panose="020B0502040204020203" pitchFamily="34" charset="0"/>
              </a:rPr>
              <a:t>prebivalci</a:t>
            </a:r>
          </a:p>
          <a:p>
            <a:pPr marL="342900" lvl="0" indent="-342900" algn="l">
              <a:lnSpc>
                <a:spcPct val="107000"/>
              </a:lnSpc>
              <a:buFont typeface="Arial" panose="020B0604020202020204" pitchFamily="34" charset="0"/>
              <a:buChar char="•"/>
            </a:pPr>
            <a:r>
              <a:rPr lang="sl-SI" sz="2000" dirty="0">
                <a:solidFill>
                  <a:schemeClr val="bg2"/>
                </a:solidFill>
                <a:latin typeface="Segoe UI" panose="020B0502040204020203" pitchFamily="34" charset="0"/>
                <a:cs typeface="Segoe UI" panose="020B0502040204020203" pitchFamily="34" charset="0"/>
              </a:rPr>
              <a:t>Vsem </a:t>
            </a:r>
            <a:r>
              <a:rPr lang="sl-SI" sz="2000" b="1" dirty="0">
                <a:solidFill>
                  <a:schemeClr val="bg2"/>
                </a:solidFill>
                <a:latin typeface="Segoe UI" panose="020B0502040204020203" pitchFamily="34" charset="0"/>
                <a:cs typeface="Segoe UI" panose="020B0502040204020203" pitchFamily="34" charset="0"/>
              </a:rPr>
              <a:t>dostopen prometni sistem,</a:t>
            </a:r>
            <a:r>
              <a:rPr lang="sl-SI" sz="2000" dirty="0">
                <a:solidFill>
                  <a:schemeClr val="bg2"/>
                </a:solidFill>
                <a:latin typeface="Segoe UI" panose="020B0502040204020203" pitchFamily="34" charset="0"/>
                <a:cs typeface="Segoe UI" panose="020B0502040204020203" pitchFamily="34" charset="0"/>
              </a:rPr>
              <a:t> ki omogoča socialno vključenost,</a:t>
            </a:r>
          </a:p>
          <a:p>
            <a:pPr marL="342900" lvl="0" indent="-342900" algn="l">
              <a:lnSpc>
                <a:spcPct val="107000"/>
              </a:lnSpc>
              <a:buFont typeface="Arial" panose="020B0604020202020204" pitchFamily="34" charset="0"/>
              <a:buChar char="•"/>
            </a:pPr>
            <a:r>
              <a:rPr lang="sl-SI" sz="2000" b="1" dirty="0">
                <a:solidFill>
                  <a:schemeClr val="bg2"/>
                </a:solidFill>
                <a:latin typeface="Segoe UI" panose="020B0502040204020203" pitchFamily="34" charset="0"/>
                <a:cs typeface="Segoe UI" panose="020B0502040204020203" pitchFamily="34" charset="0"/>
              </a:rPr>
              <a:t>Okrepljeno </a:t>
            </a:r>
            <a:r>
              <a:rPr lang="sl-SI" sz="2000" dirty="0">
                <a:solidFill>
                  <a:schemeClr val="bg2"/>
                </a:solidFill>
                <a:latin typeface="Segoe UI" panose="020B0502040204020203" pitchFamily="34" charset="0"/>
                <a:cs typeface="Segoe UI" panose="020B0502040204020203" pitchFamily="34" charset="0"/>
              </a:rPr>
              <a:t>lokalno in regionalno </a:t>
            </a:r>
            <a:r>
              <a:rPr lang="sl-SI" sz="2000" b="1" dirty="0">
                <a:solidFill>
                  <a:schemeClr val="bg2"/>
                </a:solidFill>
                <a:latin typeface="Segoe UI" panose="020B0502040204020203" pitchFamily="34" charset="0"/>
                <a:cs typeface="Segoe UI" panose="020B0502040204020203" pitchFamily="34" charset="0"/>
              </a:rPr>
              <a:t>gospodarstvo,</a:t>
            </a:r>
          </a:p>
          <a:p>
            <a:pPr marL="342900" lvl="0" indent="-342900" algn="l">
              <a:lnSpc>
                <a:spcPct val="107000"/>
              </a:lnSpc>
              <a:buFont typeface="Arial" panose="020B0604020202020204" pitchFamily="34" charset="0"/>
              <a:buChar char="•"/>
            </a:pPr>
            <a:r>
              <a:rPr lang="sl-SI" sz="2000" b="1" dirty="0">
                <a:solidFill>
                  <a:schemeClr val="bg2"/>
                </a:solidFill>
                <a:latin typeface="Segoe UI" panose="020B0502040204020203" pitchFamily="34" charset="0"/>
                <a:cs typeface="Segoe UI" panose="020B0502040204020203" pitchFamily="34" charset="0"/>
              </a:rPr>
              <a:t>Večja varnost </a:t>
            </a:r>
            <a:r>
              <a:rPr lang="sl-SI" sz="2000" dirty="0">
                <a:solidFill>
                  <a:schemeClr val="bg2"/>
                </a:solidFill>
                <a:latin typeface="Segoe UI" panose="020B0502040204020203" pitchFamily="34" charset="0"/>
                <a:cs typeface="Segoe UI" panose="020B0502040204020203" pitchFamily="34" charset="0"/>
              </a:rPr>
              <a:t>vseh udeležencev cestnega prometa in</a:t>
            </a:r>
          </a:p>
          <a:p>
            <a:pPr marL="342900" lvl="0" indent="-342900" algn="l">
              <a:lnSpc>
                <a:spcPct val="107000"/>
              </a:lnSpc>
              <a:spcAft>
                <a:spcPts val="800"/>
              </a:spcAft>
              <a:buFont typeface="Arial" panose="020B0604020202020204" pitchFamily="34" charset="0"/>
              <a:buChar char="•"/>
            </a:pPr>
            <a:r>
              <a:rPr lang="sl-SI" sz="2000" b="1" dirty="0">
                <a:solidFill>
                  <a:schemeClr val="bg2"/>
                </a:solidFill>
                <a:latin typeface="Segoe UI" panose="020B0502040204020203" pitchFamily="34" charset="0"/>
                <a:cs typeface="Segoe UI" panose="020B0502040204020203" pitchFamily="34" charset="0"/>
              </a:rPr>
              <a:t>Izboljšana dostopnost </a:t>
            </a:r>
            <a:r>
              <a:rPr lang="sl-SI" sz="2000" dirty="0">
                <a:solidFill>
                  <a:schemeClr val="bg2"/>
                </a:solidFill>
                <a:latin typeface="Segoe UI" panose="020B0502040204020203" pitchFamily="34" charset="0"/>
                <a:cs typeface="Segoe UI" panose="020B0502040204020203" pitchFamily="34" charset="0"/>
              </a:rPr>
              <a:t>osnovnih storitev in aktivnosti.</a:t>
            </a:r>
          </a:p>
          <a:p>
            <a:r>
              <a:rPr lang="sl-SI"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Ob teh se lahko v OCPS </a:t>
            </a:r>
            <a:r>
              <a:rPr lang="sl-SI" u="sng"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določijo še drugi cilji, </a:t>
            </a:r>
            <a:r>
              <a:rPr lang="sl-SI"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ki so specifični za posamezno občino ali območje. </a:t>
            </a:r>
          </a:p>
          <a:p>
            <a:r>
              <a:rPr lang="sl-SI" sz="20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 </a:t>
            </a:r>
            <a:endParaRPr lang="sl-SI" sz="2000" dirty="0">
              <a:effectLst/>
              <a:latin typeface="Segoe UI" panose="020B0502040204020203" pitchFamily="34" charset="0"/>
              <a:ea typeface="Calibri" panose="020F0502020204030204" pitchFamily="34" charset="0"/>
              <a:cs typeface="Segoe UI" panose="020B0502040204020203" pitchFamily="34" charset="0"/>
            </a:endParaRPr>
          </a:p>
          <a:p>
            <a:r>
              <a:rPr lang="sl-SI" b="1" dirty="0">
                <a:solidFill>
                  <a:srgbClr val="6BA9F5"/>
                </a:solidFill>
                <a:effectLst/>
                <a:latin typeface="Segoe UI" panose="020B0502040204020203" pitchFamily="34" charset="0"/>
                <a:ea typeface="Calibri" panose="020F0502020204030204" pitchFamily="34" charset="0"/>
                <a:cs typeface="Segoe UI" panose="020B0502040204020203" pitchFamily="34" charset="0"/>
              </a:rPr>
              <a:t>Cilj, ki so ga udeleženci dodali, je:</a:t>
            </a:r>
          </a:p>
          <a:p>
            <a:pPr marL="342900" lvl="0" indent="-342900">
              <a:buFont typeface="Aptos Narrow"/>
              <a:buChar char="-"/>
            </a:pPr>
            <a:r>
              <a:rPr lang="sl-SI" sz="20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Izboljšanje razmer na nevarnih odsekih in umirjanje prometa.</a:t>
            </a:r>
          </a:p>
          <a:p>
            <a:pPr marL="342900" lvl="0" indent="-342900">
              <a:buFont typeface="Aptos Narrow"/>
              <a:buChar char="-"/>
            </a:pPr>
            <a:endParaRPr lang="sl-SI" sz="2000" dirty="0">
              <a:solidFill>
                <a:srgbClr val="000000"/>
              </a:solidFill>
              <a:latin typeface="Segoe UI" panose="020B0502040204020203" pitchFamily="34" charset="0"/>
              <a:ea typeface="Calibri" panose="020F0502020204030204" pitchFamily="34" charset="0"/>
              <a:cs typeface="Segoe UI" panose="020B0502040204020203" pitchFamily="34" charset="0"/>
            </a:endParaRPr>
          </a:p>
          <a:p>
            <a:pPr algn="just">
              <a:lnSpc>
                <a:spcPct val="107000"/>
              </a:lnSpc>
              <a:spcAft>
                <a:spcPts val="800"/>
              </a:spcAft>
            </a:pPr>
            <a:r>
              <a:rPr lang="sl-SI" sz="20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Udeleženci so jih po daljši debati po dveh skupinah določili in zapisali na liste, nato so med vsemi zapisanimi </a:t>
            </a:r>
            <a:r>
              <a:rPr lang="sl-SI" sz="2000" u="sng"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izbrali 3 prednostne cilje</a:t>
            </a:r>
            <a:r>
              <a:rPr lang="sl-SI" sz="2000" dirty="0">
                <a:solidFill>
                  <a:srgbClr val="000000"/>
                </a:solidFill>
                <a:effectLst/>
                <a:latin typeface="Segoe UI" panose="020B0502040204020203" pitchFamily="34" charset="0"/>
                <a:ea typeface="Calibri" panose="020F0502020204030204" pitchFamily="34" charset="0"/>
                <a:cs typeface="Segoe UI" panose="020B0502040204020203" pitchFamily="34" charset="0"/>
              </a:rPr>
              <a:t>, ki so jih ocenili kot najpomembnejše. V obeh skupinah so bili kot najpomembnejši cilji prepoznani: </a:t>
            </a:r>
            <a:r>
              <a:rPr lang="sl-SI" sz="2000" b="1" kern="100" dirty="0">
                <a:solidFill>
                  <a:schemeClr val="bg1"/>
                </a:solidFill>
                <a:effectLst/>
                <a:latin typeface="Segoe UI" panose="020B0502040204020203" pitchFamily="34" charset="0"/>
                <a:ea typeface="Times New Roman" panose="02020603050405020304" pitchFamily="18" charset="0"/>
                <a:cs typeface="Segoe UI" panose="020B0502040204020203" pitchFamily="34" charset="0"/>
              </a:rPr>
              <a:t>večja varnost vseh udeležencev v prometu, izboljšanje razmer na nevarnih odsekih in umirjanje prometa, ter izboljšana dostopnost osnovnih storitev in aktivnosti.</a:t>
            </a:r>
            <a:endParaRPr lang="sl-SI" sz="2000" dirty="0">
              <a:solidFill>
                <a:schemeClr val="bg1"/>
              </a:solidFill>
              <a:effectLst/>
              <a:latin typeface="Segoe UI" panose="020B0502040204020203" pitchFamily="34" charset="0"/>
              <a:ea typeface="Calibri" panose="020F0502020204030204" pitchFamily="34" charset="0"/>
              <a:cs typeface="Segoe UI" panose="020B0502040204020203" pitchFamily="34" charset="0"/>
            </a:endParaRPr>
          </a:p>
          <a:p>
            <a:pPr marL="342900" lvl="0" indent="-342900">
              <a:buFont typeface="Aptos Narrow"/>
              <a:buChar char="-"/>
            </a:pPr>
            <a:endParaRPr lang="sl-SI" sz="2000" dirty="0">
              <a:effectLst/>
              <a:latin typeface="Segoe UI" panose="020B0502040204020203" pitchFamily="34" charset="0"/>
              <a:ea typeface="Calibri" panose="020F0502020204030204" pitchFamily="34" charset="0"/>
              <a:cs typeface="Segoe UI" panose="020B0502040204020203" pitchFamily="34" charset="0"/>
            </a:endParaRPr>
          </a:p>
        </p:txBody>
      </p:sp>
    </p:spTree>
    <p:extLst>
      <p:ext uri="{BB962C8B-B14F-4D97-AF65-F5344CB8AC3E}">
        <p14:creationId xmlns:p14="http://schemas.microsoft.com/office/powerpoint/2010/main" val="98734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EBF3AD1-3DE1-DE2A-C986-A00A13283C03}"/>
            </a:ext>
          </a:extLst>
        </p:cNvPr>
        <p:cNvGrpSpPr/>
        <p:nvPr/>
      </p:nvGrpSpPr>
      <p:grpSpPr>
        <a:xfrm>
          <a:off x="0" y="0"/>
          <a:ext cx="0" cy="0"/>
          <a:chOff x="0" y="0"/>
          <a:chExt cx="0" cy="0"/>
        </a:xfrm>
      </p:grpSpPr>
      <p:sp>
        <p:nvSpPr>
          <p:cNvPr id="4" name="Označba mesta vsebine 3">
            <a:extLst>
              <a:ext uri="{FF2B5EF4-FFF2-40B4-BE49-F238E27FC236}">
                <a16:creationId xmlns:a16="http://schemas.microsoft.com/office/drawing/2014/main" id="{44C2C6D8-A766-25A7-23BB-81FA856F2E40}"/>
              </a:ext>
            </a:extLst>
          </p:cNvPr>
          <p:cNvSpPr>
            <a:spLocks noGrp="1"/>
          </p:cNvSpPr>
          <p:nvPr>
            <p:ph idx="1"/>
          </p:nvPr>
        </p:nvSpPr>
        <p:spPr>
          <a:xfrm>
            <a:off x="119336" y="1268760"/>
            <a:ext cx="11737304" cy="5616624"/>
          </a:xfrm>
        </p:spPr>
        <p:txBody>
          <a:bodyPr>
            <a:normAutofit fontScale="92500" lnSpcReduction="20000"/>
          </a:bodyPr>
          <a:lstStyle/>
          <a:p>
            <a:pPr marL="342900" lvl="0" indent="-342900" algn="just">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Večja varnost vseh udeležencev cestnega prometa:</a:t>
            </a:r>
            <a:r>
              <a:rPr lang="sl-SI" sz="1800" dirty="0">
                <a:solidFill>
                  <a:srgbClr val="000000"/>
                </a:solidFill>
                <a:effectLst/>
                <a:latin typeface="Arial" panose="020B0604020202020204" pitchFamily="34" charset="0"/>
                <a:ea typeface="Times New Roman" panose="02020603050405020304" pitchFamily="18" charset="0"/>
              </a:rPr>
              <a:t> </a:t>
            </a:r>
            <a:r>
              <a:rPr lang="sl-SI" sz="1800" dirty="0">
                <a:solidFill>
                  <a:srgbClr val="000000"/>
                </a:solidFill>
                <a:effectLst/>
                <a:latin typeface="Arial" panose="020B0604020202020204" pitchFamily="34" charset="0"/>
                <a:ea typeface="Calibri" panose="020F0502020204030204" pitchFamily="34" charset="0"/>
              </a:rPr>
              <a:t>Cilj je zagotoviti varnejše ceste in ulice za vse udeležence, vključno s pešci, kolesarji in vozniki, ter zmanjšati število prometnih nesreč.</a:t>
            </a:r>
            <a:endParaRPr lang="sl-SI" sz="1800" dirty="0">
              <a:effectLst/>
              <a:latin typeface="Times New Roman" panose="02020603050405020304" pitchFamily="18" charset="0"/>
              <a:ea typeface="Times New Roman" panose="02020603050405020304" pitchFamily="18" charset="0"/>
            </a:endParaRPr>
          </a:p>
          <a:p>
            <a:pPr marL="342900" lvl="0" indent="-342900" algn="just">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Izboljšanje razmer na nevarnih odsekih in umirjanje prometa:</a:t>
            </a:r>
            <a:r>
              <a:rPr lang="sl-SI" sz="1800" dirty="0">
                <a:solidFill>
                  <a:srgbClr val="000000"/>
                </a:solidFill>
                <a:effectLst/>
                <a:latin typeface="Arial" panose="020B0604020202020204" pitchFamily="34" charset="0"/>
                <a:ea typeface="Times New Roman" panose="02020603050405020304" pitchFamily="18" charset="0"/>
              </a:rPr>
              <a:t> Cilj je izboljšati varnost na nevarnih odsekih. To bomo dosegli z uvedbo ukrepov za zmanjšanje hitrosti vozil, namestitvijo ustrezne prometne signalizacije ter ureditvijo križišč.</a:t>
            </a:r>
            <a:endParaRPr lang="sl-SI" sz="1800" dirty="0">
              <a:effectLst/>
              <a:latin typeface="Times New Roman" panose="02020603050405020304" pitchFamily="18" charset="0"/>
              <a:ea typeface="Times New Roman" panose="02020603050405020304" pitchFamily="18" charset="0"/>
            </a:endParaRPr>
          </a:p>
          <a:p>
            <a:pPr marL="342900" lvl="0" indent="-342900" algn="just">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Izboljšana dostopnost osnovnih storitev in aktivnosti:</a:t>
            </a:r>
            <a:r>
              <a:rPr lang="sl-SI" sz="1800" dirty="0">
                <a:solidFill>
                  <a:srgbClr val="000000"/>
                </a:solidFill>
                <a:effectLst/>
                <a:latin typeface="Arial" panose="020B0604020202020204" pitchFamily="34" charset="0"/>
                <a:ea typeface="Times New Roman" panose="02020603050405020304" pitchFamily="18" charset="0"/>
              </a:rPr>
              <a:t> </a:t>
            </a:r>
            <a:r>
              <a:rPr lang="sl-SI" sz="1800" dirty="0">
                <a:solidFill>
                  <a:srgbClr val="000000"/>
                </a:solidFill>
                <a:latin typeface="Arial" panose="020B0604020202020204" pitchFamily="34" charset="0"/>
              </a:rPr>
              <a:t>Cilj je zagotoviti, da prebivalci občine Škocjan lahko enostavno dostopajo do  družbenih, upravnih in storitvenih dejavnosti, kot so trgovine, šola, pošta, lekarna, banka ali kulturni center, in da so te ustrezno razporejene na območju občine (npr. ohranitev ali uvedba banke v manjšem naselju). </a:t>
            </a:r>
          </a:p>
          <a:p>
            <a:pPr marL="342900" lvl="0" indent="-342900" algn="just">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Izboljšana kakovost življenja v privlačni in povezani skupnosti:</a:t>
            </a:r>
            <a:r>
              <a:rPr lang="sl-SI" sz="1800" dirty="0">
                <a:solidFill>
                  <a:srgbClr val="000000"/>
                </a:solidFill>
                <a:effectLst/>
                <a:latin typeface="Arial" panose="020B0604020202020204" pitchFamily="34" charset="0"/>
                <a:ea typeface="Times New Roman" panose="02020603050405020304" pitchFamily="18" charset="0"/>
              </a:rPr>
              <a:t> </a:t>
            </a:r>
            <a:r>
              <a:rPr lang="sl-SI" sz="1800" dirty="0">
                <a:solidFill>
                  <a:srgbClr val="000000"/>
                </a:solidFill>
                <a:effectLst/>
                <a:latin typeface="Arial" panose="020B0604020202020204" pitchFamily="34" charset="0"/>
                <a:ea typeface="Calibri" panose="020F0502020204030204" pitchFamily="34" charset="0"/>
              </a:rPr>
              <a:t>Želimo ustvariti okolje, ki bo prijetno za življenje in bo spodbujalo medsebojno povezanost med prebivalci.</a:t>
            </a:r>
            <a:endParaRPr lang="sl-SI" sz="1800" dirty="0">
              <a:effectLst/>
              <a:latin typeface="Times New Roman" panose="02020603050405020304" pitchFamily="18" charset="0"/>
              <a:ea typeface="Times New Roman" panose="02020603050405020304" pitchFamily="18" charset="0"/>
            </a:endParaRPr>
          </a:p>
          <a:p>
            <a:pPr marL="342900" lvl="0" indent="-342900" algn="just">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Vsem dostopen prometni sistem, ki omogoča socialno vključenost: </a:t>
            </a:r>
            <a:r>
              <a:rPr lang="sl-SI" sz="1800" dirty="0">
                <a:solidFill>
                  <a:srgbClr val="000000"/>
                </a:solidFill>
                <a:effectLst/>
                <a:latin typeface="Arial" panose="020B0604020202020204" pitchFamily="34" charset="0"/>
                <a:ea typeface="Times New Roman" panose="02020603050405020304" pitchFamily="18" charset="0"/>
              </a:rPr>
              <a:t>Cilj je zagotoviti, da ima vsak prebivalec, ne glede na socialne, ekonomske ali fizične omejitve, dostop do prometnega sistema in možnosti potovanja. To vključuje dostop do cest, kolesarskih povezav, pešpoti, železnice, avtobusnih postaj, ter omogoča šolarjem, zaposlenim, starejšim, invalidom in prebivalcem brez prevoznih sredstev ali vozniškega izpita enake možnosti mobilnosti. </a:t>
            </a:r>
            <a:endParaRPr lang="sl-SI" sz="1800" dirty="0">
              <a:effectLst/>
              <a:latin typeface="Times New Roman" panose="02020603050405020304" pitchFamily="18" charset="0"/>
              <a:ea typeface="Times New Roman" panose="02020603050405020304" pitchFamily="18" charset="0"/>
            </a:endParaRPr>
          </a:p>
          <a:p>
            <a:pPr marL="342900" lvl="0" indent="-342900" algn="just" fontAlgn="base">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Bolj zdravi in bolj aktivni prebivalci:</a:t>
            </a:r>
            <a:r>
              <a:rPr lang="sl-SI" sz="1800" dirty="0">
                <a:solidFill>
                  <a:srgbClr val="000000"/>
                </a:solidFill>
                <a:effectLst/>
                <a:latin typeface="Arial" panose="020B0604020202020204" pitchFamily="34" charset="0"/>
                <a:ea typeface="Times New Roman" panose="02020603050405020304" pitchFamily="18" charset="0"/>
              </a:rPr>
              <a:t> </a:t>
            </a:r>
            <a:r>
              <a:rPr lang="sl-SI" sz="1800" dirty="0">
                <a:solidFill>
                  <a:srgbClr val="000000"/>
                </a:solidFill>
                <a:effectLst/>
                <a:latin typeface="Arial" panose="020B0604020202020204" pitchFamily="34" charset="0"/>
                <a:ea typeface="Calibri" panose="020F0502020204030204" pitchFamily="34" charset="0"/>
              </a:rPr>
              <a:t>Želimo spodbujati zdrav življenjski slog ter aktivno preživljanje prostega časa, kar bo koristilo zdravju in dobrobiti vseh prebivalcev.</a:t>
            </a:r>
            <a:endParaRPr lang="sl-SI" sz="1800" dirty="0">
              <a:effectLst/>
              <a:latin typeface="Times New Roman" panose="02020603050405020304" pitchFamily="18" charset="0"/>
              <a:ea typeface="Times New Roman" panose="02020603050405020304" pitchFamily="18" charset="0"/>
            </a:endParaRPr>
          </a:p>
          <a:p>
            <a:pPr marL="342900" lvl="0" indent="-342900" algn="just" fontAlgn="base">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Okrepljeno lokalno in regionalno gospodarstvo: </a:t>
            </a:r>
            <a:r>
              <a:rPr lang="sl-SI" sz="1800" dirty="0">
                <a:solidFill>
                  <a:srgbClr val="000000"/>
                </a:solidFill>
                <a:effectLst/>
                <a:latin typeface="Arial" panose="020B0604020202020204" pitchFamily="34" charset="0"/>
                <a:ea typeface="Calibri" panose="020F0502020204030204" pitchFamily="34" charset="0"/>
              </a:rPr>
              <a:t>Želimo spodbujati gospodarski razvoj v občini, ki bo prinesel nove priložnosti za zaposlovanje in rast lokalnega gospodarstva.</a:t>
            </a:r>
            <a:r>
              <a:rPr lang="sl-SI" sz="1800" dirty="0">
                <a:solidFill>
                  <a:srgbClr val="000000"/>
                </a:solidFill>
                <a:effectLst/>
                <a:latin typeface="Arial" panose="020B0604020202020204" pitchFamily="34" charset="0"/>
                <a:ea typeface="Times New Roman" panose="02020603050405020304" pitchFamily="18" charset="0"/>
              </a:rPr>
              <a:t> </a:t>
            </a:r>
            <a:endParaRPr lang="sl-SI" sz="1800" dirty="0">
              <a:effectLst/>
              <a:latin typeface="Times New Roman" panose="02020603050405020304" pitchFamily="18" charset="0"/>
              <a:ea typeface="Times New Roman" panose="02020603050405020304" pitchFamily="18" charset="0"/>
            </a:endParaRPr>
          </a:p>
          <a:p>
            <a:pPr marL="342900" lvl="0" indent="-342900" algn="just">
              <a:buClrTx/>
              <a:buFont typeface="+mj-lt"/>
              <a:buAutoNum type="arabicPeriod"/>
              <a:tabLst>
                <a:tab pos="990600" algn="l"/>
              </a:tabLst>
            </a:pPr>
            <a:r>
              <a:rPr lang="sl-SI" sz="1800" b="1" dirty="0">
                <a:solidFill>
                  <a:srgbClr val="000000"/>
                </a:solidFill>
                <a:effectLst/>
                <a:latin typeface="Arial" panose="020B0604020202020204" pitchFamily="34" charset="0"/>
                <a:ea typeface="Times New Roman" panose="02020603050405020304" pitchFamily="18" charset="0"/>
              </a:rPr>
              <a:t>Znižanje lokalne emisije onesnaževal in toplogrednih plinov iz prometa: </a:t>
            </a:r>
            <a:r>
              <a:rPr lang="sl-SI" sz="1800" dirty="0">
                <a:solidFill>
                  <a:srgbClr val="000000"/>
                </a:solidFill>
                <a:effectLst/>
                <a:latin typeface="Arial" panose="020B0604020202020204" pitchFamily="34" charset="0"/>
                <a:ea typeface="Calibri" panose="020F0502020204030204" pitchFamily="34" charset="0"/>
              </a:rPr>
              <a:t>Cilj je zmanjšati onesnaževanje zraka in prispevati k bolj čistem in zdravemu okolju.</a:t>
            </a:r>
            <a:endParaRPr lang="sl-SI" sz="1800" dirty="0">
              <a:effectLst/>
              <a:latin typeface="Times New Roman" panose="02020603050405020304" pitchFamily="18" charset="0"/>
              <a:ea typeface="Times New Roman" panose="02020603050405020304" pitchFamily="18" charset="0"/>
            </a:endParaRPr>
          </a:p>
          <a:p>
            <a:pPr marL="220980" indent="0">
              <a:buNone/>
            </a:pPr>
            <a:endParaRPr lang="sl-SI" dirty="0">
              <a:solidFill>
                <a:schemeClr val="bg2"/>
              </a:solidFill>
              <a:effectLst/>
              <a:latin typeface="Times New Roman" panose="02020603050405020304" pitchFamily="18" charset="0"/>
              <a:ea typeface="Times New Roman" panose="02020603050405020304" pitchFamily="18" charset="0"/>
            </a:endParaRPr>
          </a:p>
        </p:txBody>
      </p:sp>
      <p:sp>
        <p:nvSpPr>
          <p:cNvPr id="2" name="PoljeZBesedilom 1">
            <a:extLst>
              <a:ext uri="{FF2B5EF4-FFF2-40B4-BE49-F238E27FC236}">
                <a16:creationId xmlns:a16="http://schemas.microsoft.com/office/drawing/2014/main" id="{04FAFC52-A083-E40C-E119-3006184C8EA6}"/>
              </a:ext>
            </a:extLst>
          </p:cNvPr>
          <p:cNvSpPr txBox="1"/>
          <p:nvPr/>
        </p:nvSpPr>
        <p:spPr>
          <a:xfrm>
            <a:off x="371364" y="589610"/>
            <a:ext cx="11449272" cy="400110"/>
          </a:xfrm>
          <a:prstGeom prst="rect">
            <a:avLst/>
          </a:prstGeom>
          <a:noFill/>
        </p:spPr>
        <p:txBody>
          <a:bodyPr wrap="square">
            <a:spAutoFit/>
          </a:bodyPr>
          <a:lstStyle/>
          <a:p>
            <a:r>
              <a:rPr lang="sl-SI" dirty="0">
                <a:solidFill>
                  <a:srgbClr val="000000"/>
                </a:solidFill>
                <a:effectLst/>
                <a:latin typeface="Aptos Narrow"/>
                <a:ea typeface="Calibri" panose="020F0502020204030204" pitchFamily="34" charset="0"/>
                <a:cs typeface="Times New Roman" panose="02020603050405020304" pitchFamily="18" charset="0"/>
              </a:rPr>
              <a:t>- od najbolj do najmanj pomembnih (pri čemer tudi najnižje uvrščeni nikakor niso nepomembni):</a:t>
            </a:r>
            <a:r>
              <a:rPr lang="sl-SI" sz="2000" b="1" dirty="0">
                <a:solidFill>
                  <a:srgbClr val="000000"/>
                </a:solidFill>
                <a:effectLst/>
                <a:latin typeface="Aptos Narrow"/>
                <a:ea typeface="Calibri" panose="020F0502020204030204" pitchFamily="34" charset="0"/>
                <a:cs typeface="Times New Roman" panose="02020603050405020304" pitchFamily="18" charset="0"/>
              </a:rPr>
              <a:t> </a:t>
            </a:r>
            <a:endParaRPr lang="sl-SI"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oljeZBesedilom 5">
            <a:extLst>
              <a:ext uri="{FF2B5EF4-FFF2-40B4-BE49-F238E27FC236}">
                <a16:creationId xmlns:a16="http://schemas.microsoft.com/office/drawing/2014/main" id="{F667F1CC-1729-4D64-B1E9-4C0890035C5F}"/>
              </a:ext>
            </a:extLst>
          </p:cNvPr>
          <p:cNvSpPr txBox="1"/>
          <p:nvPr/>
        </p:nvSpPr>
        <p:spPr>
          <a:xfrm>
            <a:off x="371364" y="260648"/>
            <a:ext cx="9230507" cy="461665"/>
          </a:xfrm>
          <a:prstGeom prst="rect">
            <a:avLst/>
          </a:prstGeom>
          <a:noFill/>
        </p:spPr>
        <p:txBody>
          <a:bodyPr wrap="square">
            <a:spAutoFit/>
          </a:bodyPr>
          <a:lstStyle/>
          <a:p>
            <a:r>
              <a:rPr lang="sl-SI" sz="2400" b="1" dirty="0">
                <a:solidFill>
                  <a:srgbClr val="6BA9F5"/>
                </a:solidFill>
                <a:latin typeface="Segoe UI" panose="020B0502040204020203" pitchFamily="34" charset="0"/>
                <a:cs typeface="Segoe UI" panose="020B0502040204020203" pitchFamily="34" charset="0"/>
              </a:rPr>
              <a:t>UDELEŽENCI SO RANGIRALI CILJE PO POMEMBNOSTI:</a:t>
            </a:r>
          </a:p>
        </p:txBody>
      </p:sp>
    </p:spTree>
    <p:extLst>
      <p:ext uri="{BB962C8B-B14F-4D97-AF65-F5344CB8AC3E}">
        <p14:creationId xmlns:p14="http://schemas.microsoft.com/office/powerpoint/2010/main" val="159682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143B4-4762-6E57-59B7-1E1EA39E5011}"/>
            </a:ext>
          </a:extLst>
        </p:cNvPr>
        <p:cNvGrpSpPr/>
        <p:nvPr/>
      </p:nvGrpSpPr>
      <p:grpSpPr>
        <a:xfrm>
          <a:off x="0" y="0"/>
          <a:ext cx="0" cy="0"/>
          <a:chOff x="0" y="0"/>
          <a:chExt cx="0" cy="0"/>
        </a:xfrm>
      </p:grpSpPr>
      <p:sp>
        <p:nvSpPr>
          <p:cNvPr id="2" name="Pravokotnik 1"/>
          <p:cNvSpPr/>
          <p:nvPr/>
        </p:nvSpPr>
        <p:spPr>
          <a:xfrm>
            <a:off x="299356" y="0"/>
            <a:ext cx="11557284" cy="6217087"/>
          </a:xfrm>
          <a:prstGeom prst="rect">
            <a:avLst/>
          </a:prstGeom>
        </p:spPr>
        <p:txBody>
          <a:bodyPr wrap="square">
            <a:spAutoFit/>
          </a:bodyPr>
          <a:lstStyle/>
          <a:p>
            <a:pPr algn="just"/>
            <a:r>
              <a:rPr lang="sl-SI" sz="2400" dirty="0">
                <a:solidFill>
                  <a:schemeClr val="bg1"/>
                </a:solidFill>
                <a:latin typeface="Calibri" panose="020F0502020204030204" pitchFamily="34" charset="0"/>
                <a:cs typeface="Calibri" panose="020F0502020204030204" pitchFamily="34" charset="0"/>
              </a:rPr>
              <a:t>Na podlagi izvedenih delavnic, anket, sestankov z občinsko upravo, izberemo prvi, tretji in četrti cilj, ki jih zasledujemo v vseh stebrih občinske celostne prometne strategije, saj lahko v njih prepoznamo tudi ostale cilje.</a:t>
            </a:r>
          </a:p>
          <a:p>
            <a:pPr algn="just">
              <a:spcAft>
                <a:spcPts val="0"/>
              </a:spcAft>
            </a:pPr>
            <a:endParaRPr lang="sl-SI" sz="2200" b="1" dirty="0">
              <a:solidFill>
                <a:srgbClr val="4F99F3"/>
              </a:solidFill>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sl-SI" sz="2200" b="1" dirty="0">
                <a:solidFill>
                  <a:srgbClr val="4F99F3"/>
                </a:solidFill>
                <a:latin typeface="Calibri" panose="020F0502020204030204" pitchFamily="34" charset="0"/>
                <a:ea typeface="Calibri" panose="020F0502020204030204" pitchFamily="34" charset="0"/>
                <a:cs typeface="Times New Roman" panose="02020603050405020304" pitchFamily="18" charset="0"/>
              </a:rPr>
              <a:t>Opredeljeni cilji:</a:t>
            </a:r>
          </a:p>
          <a:p>
            <a:pPr algn="just">
              <a:spcAft>
                <a:spcPts val="0"/>
              </a:spcAft>
            </a:pPr>
            <a:endParaRPr lang="sl-SI" b="1" dirty="0">
              <a:solidFill>
                <a:schemeClr val="bg1"/>
              </a:solidFill>
              <a:latin typeface="Segoe UI" panose="020B0502040204020203" pitchFamily="34" charset="0"/>
              <a:ea typeface="Calibri" panose="020F0502020204030204" pitchFamily="34" charset="0"/>
              <a:cs typeface="Times New Roman" panose="02020603050405020304" pitchFamily="18" charset="0"/>
            </a:endParaRPr>
          </a:p>
          <a:p>
            <a:r>
              <a:rPr lang="sl-SI" sz="2400" b="1" dirty="0">
                <a:solidFill>
                  <a:schemeClr val="bg1"/>
                </a:solidFill>
                <a:latin typeface="Calibri" panose="020F0502020204030204" pitchFamily="34" charset="0"/>
                <a:cs typeface="Calibri" panose="020F0502020204030204" pitchFamily="34" charset="0"/>
              </a:rPr>
              <a:t>1. Večja varnost vseh udeležencev cestnega prometa: </a:t>
            </a:r>
            <a:r>
              <a:rPr lang="sl-SI" sz="2400" dirty="0">
                <a:solidFill>
                  <a:schemeClr val="bg1"/>
                </a:solidFill>
                <a:latin typeface="Calibri" panose="020F0502020204030204" pitchFamily="34" charset="0"/>
                <a:cs typeface="Calibri" panose="020F0502020204030204" pitchFamily="34" charset="0"/>
              </a:rPr>
              <a:t>Cilj je zagotoviti varnejše ceste in ulice za vse udeležence, vključno s pešci, kolesarji in vozniki, ter zmanjšati število prometnih nesreč z izboljšanjem varnosti na nevarnih odsekih in umirjanjem prometa. </a:t>
            </a:r>
          </a:p>
          <a:p>
            <a:pPr marL="457200" indent="-457200">
              <a:buFont typeface="+mj-lt"/>
              <a:buAutoNum type="arabicPeriod"/>
            </a:pPr>
            <a:endParaRPr lang="sl-SI" sz="2400" b="1" dirty="0">
              <a:solidFill>
                <a:schemeClr val="bg1"/>
              </a:solidFill>
              <a:latin typeface="Calibri" panose="020F0502020204030204" pitchFamily="34" charset="0"/>
              <a:cs typeface="Calibri" panose="020F0502020204030204" pitchFamily="34" charset="0"/>
            </a:endParaRPr>
          </a:p>
          <a:p>
            <a:pPr lvl="0"/>
            <a:r>
              <a:rPr lang="sl-SI" sz="2400" b="1" dirty="0">
                <a:solidFill>
                  <a:schemeClr val="bg1"/>
                </a:solidFill>
                <a:latin typeface="Calibri" panose="020F0502020204030204" pitchFamily="34" charset="0"/>
                <a:cs typeface="Calibri" panose="020F0502020204030204" pitchFamily="34" charset="0"/>
              </a:rPr>
              <a:t>3. Izboljšana dostopnost osnovnih storitev in aktivnosti:</a:t>
            </a:r>
            <a:r>
              <a:rPr lang="sl-SI" sz="2400" dirty="0">
                <a:solidFill>
                  <a:schemeClr val="bg1"/>
                </a:solidFill>
                <a:latin typeface="Calibri" panose="020F0502020204030204" pitchFamily="34" charset="0"/>
                <a:cs typeface="Calibri" panose="020F0502020204030204" pitchFamily="34" charset="0"/>
              </a:rPr>
              <a:t> Cilj je zagotoviti, da prebivalci občine Škocjan lahko enostavno dostopajo do  družbenih, upravnih in storitvenih dejavnosti, kot so trgovine, šola, pošta, lekarna, banka ali kulturni center, in da so te ustrezno razporejene na območju občine (npr. ohranitev ali uvedba banke v manjšem naselju). </a:t>
            </a:r>
          </a:p>
          <a:p>
            <a:pPr marL="457200" lvl="0" indent="-457200">
              <a:buFont typeface="+mj-lt"/>
              <a:buAutoNum type="arabicPeriod"/>
            </a:pPr>
            <a:endParaRPr lang="sl-SI" sz="2400" dirty="0">
              <a:solidFill>
                <a:schemeClr val="bg1"/>
              </a:solidFill>
              <a:latin typeface="Calibri" panose="020F0502020204030204" pitchFamily="34" charset="0"/>
              <a:cs typeface="Calibri" panose="020F0502020204030204" pitchFamily="34" charset="0"/>
            </a:endParaRPr>
          </a:p>
          <a:p>
            <a:pPr lvl="0"/>
            <a:r>
              <a:rPr lang="sl-SI" sz="2400" b="1" dirty="0">
                <a:solidFill>
                  <a:schemeClr val="bg1"/>
                </a:solidFill>
                <a:latin typeface="Calibri" panose="020F0502020204030204" pitchFamily="34" charset="0"/>
                <a:cs typeface="Calibri" panose="020F0502020204030204" pitchFamily="34" charset="0"/>
              </a:rPr>
              <a:t>4. Izboljšana kakovost življenja v privlačni in povezani skupnosti: </a:t>
            </a:r>
            <a:r>
              <a:rPr lang="sl-SI" sz="2400" dirty="0">
                <a:solidFill>
                  <a:schemeClr val="bg1"/>
                </a:solidFill>
                <a:latin typeface="Calibri" panose="020F0502020204030204" pitchFamily="34" charset="0"/>
                <a:cs typeface="Calibri" panose="020F0502020204030204" pitchFamily="34" charset="0"/>
              </a:rPr>
              <a:t>Želimo ustvariti okolje, ki bo prijetno za življenje in bo spodbujalo medsebojno povezanost med prebivalci.</a:t>
            </a:r>
            <a:endParaRPr lang="sl-SI" sz="1200" dirty="0">
              <a:effectLst/>
              <a:latin typeface="Segoe UI" panose="020B05020402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949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EBF3AD1-3DE1-DE2A-C986-A00A13283C03}"/>
            </a:ext>
          </a:extLst>
        </p:cNvPr>
        <p:cNvGrpSpPr/>
        <p:nvPr/>
      </p:nvGrpSpPr>
      <p:grpSpPr>
        <a:xfrm>
          <a:off x="0" y="0"/>
          <a:ext cx="0" cy="0"/>
          <a:chOff x="0" y="0"/>
          <a:chExt cx="0" cy="0"/>
        </a:xfrm>
      </p:grpSpPr>
      <p:sp>
        <p:nvSpPr>
          <p:cNvPr id="4" name="PoljeZBesedilom 3">
            <a:extLst>
              <a:ext uri="{FF2B5EF4-FFF2-40B4-BE49-F238E27FC236}">
                <a16:creationId xmlns:a16="http://schemas.microsoft.com/office/drawing/2014/main" id="{259CFF5C-76DE-02BB-5CBE-931A8F9CF790}"/>
              </a:ext>
            </a:extLst>
          </p:cNvPr>
          <p:cNvSpPr txBox="1"/>
          <p:nvPr/>
        </p:nvSpPr>
        <p:spPr>
          <a:xfrm>
            <a:off x="393885" y="1412776"/>
            <a:ext cx="11593288" cy="4588051"/>
          </a:xfrm>
          <a:prstGeom prst="rect">
            <a:avLst/>
          </a:prstGeom>
          <a:noFill/>
        </p:spPr>
        <p:txBody>
          <a:bodyPr wrap="square">
            <a:spAutoFit/>
          </a:bodyPr>
          <a:lstStyle/>
          <a:p>
            <a:r>
              <a:rPr lang="sl-SI" sz="2400" dirty="0">
                <a:solidFill>
                  <a:srgbClr val="000000"/>
                </a:solidFill>
                <a:effectLst/>
                <a:latin typeface="Aptos Narrow"/>
                <a:ea typeface="Calibri" panose="020F0502020204030204" pitchFamily="34" charset="0"/>
                <a:cs typeface="Times New Roman" panose="02020603050405020304" pitchFamily="18" charset="0"/>
              </a:rPr>
              <a:t>Na podlagi izbranih strateških ciljev, je </a:t>
            </a:r>
            <a:r>
              <a:rPr lang="sl-SI" sz="2400" u="sng" dirty="0">
                <a:solidFill>
                  <a:srgbClr val="000000"/>
                </a:solidFill>
                <a:effectLst/>
                <a:latin typeface="Aptos Narrow"/>
                <a:ea typeface="Calibri" panose="020F0502020204030204" pitchFamily="34" charset="0"/>
                <a:cs typeface="Times New Roman" panose="02020603050405020304" pitchFamily="18" charset="0"/>
              </a:rPr>
              <a:t>vsaka skupina izoblikovala svoj osnutek vizije </a:t>
            </a:r>
            <a:r>
              <a:rPr lang="sl-SI" sz="2400" dirty="0">
                <a:solidFill>
                  <a:srgbClr val="000000"/>
                </a:solidFill>
                <a:effectLst/>
                <a:latin typeface="Aptos Narrow"/>
                <a:ea typeface="Calibri" panose="020F0502020204030204" pitchFamily="34" charset="0"/>
                <a:cs typeface="Times New Roman" panose="02020603050405020304" pitchFamily="18" charset="0"/>
              </a:rPr>
              <a:t>občine Škocjan. </a:t>
            </a:r>
            <a:endParaRPr lang="sl-SI" sz="2400" dirty="0">
              <a:effectLst/>
              <a:latin typeface="Calibri" panose="020F0502020204030204" pitchFamily="34" charset="0"/>
              <a:ea typeface="Calibri" panose="020F0502020204030204" pitchFamily="34" charset="0"/>
              <a:cs typeface="Times New Roman" panose="02020603050405020304" pitchFamily="18" charset="0"/>
            </a:endParaRPr>
          </a:p>
          <a:p>
            <a:r>
              <a:rPr lang="sl-SI" sz="2400" b="1" dirty="0">
                <a:solidFill>
                  <a:srgbClr val="000000"/>
                </a:solidFill>
                <a:effectLst/>
                <a:latin typeface="Aptos Narrow"/>
                <a:ea typeface="Calibri" panose="020F0502020204030204" pitchFamily="34" charset="0"/>
                <a:cs typeface="Times New Roman" panose="02020603050405020304" pitchFamily="18" charset="0"/>
              </a:rPr>
              <a:t> </a:t>
            </a:r>
            <a:endParaRPr lang="sl-SI" sz="2400" dirty="0">
              <a:solidFill>
                <a:schemeClr val="bg1"/>
              </a:solidFill>
              <a:effectLst/>
              <a:latin typeface="Aptos Narrow" panose="020B000402020202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mj-lt"/>
              <a:buAutoNum type="arabicPeriod"/>
            </a:pP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Občina Škocjan ima </a:t>
            </a:r>
            <a:r>
              <a:rPr lang="sl-SI" sz="1800" b="1"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urejene kolesarske poti</a:t>
            </a: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 pogoje za pešpoti z izboljševanjem prometne infrastrukture, s čimer je izboljšala </a:t>
            </a:r>
            <a:r>
              <a:rPr lang="sl-SI" sz="1800" b="1"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kakovost življenja v privlačni, zeleni, povezani in aktivni skupnosti</a:t>
            </a: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 Skrbi za </a:t>
            </a:r>
            <a:r>
              <a:rPr lang="sl-SI" sz="1800" b="1"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varnost</a:t>
            </a: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 vseh udeležencev v cestnem prometu ter izboljšano dostopnost vsem skupinam.</a:t>
            </a:r>
            <a:endParaRPr lang="sl-SI" sz="1800" dirty="0">
              <a:solidFill>
                <a:schemeClr val="bg1"/>
              </a:solidFill>
              <a:effectLst/>
              <a:latin typeface="Aptos Narrow" panose="020B00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800"/>
              </a:spcAft>
              <a:buFont typeface="+mj-lt"/>
              <a:buAutoNum type="arabicPeriod"/>
            </a:pP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Občina Škocjan je </a:t>
            </a:r>
            <a:r>
              <a:rPr lang="sl-SI" sz="1800" b="1"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uredila </a:t>
            </a:r>
            <a:r>
              <a:rPr lang="sl-SI" sz="1800" b="1" kern="100" dirty="0" err="1">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Park&amp;Ride</a:t>
            </a: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 parkirišča na priključku AC Dobruška vas in v centru Škocjana. </a:t>
            </a:r>
            <a:r>
              <a:rPr lang="sl-SI" sz="1800" u="sng"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Odpravila je vse nevarne odseke</a:t>
            </a: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 v občini s hodniki za pešce, krožišči, prehodi, omejitvami prometa,… </a:t>
            </a:r>
            <a:r>
              <a:rPr lang="sl-SI" sz="1800" u="sng"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Uredila je dostop</a:t>
            </a:r>
            <a:r>
              <a:rPr lang="sl-SI" sz="1800" kern="100" dirty="0">
                <a:solidFill>
                  <a:schemeClr val="bg1"/>
                </a:solidFill>
                <a:effectLst/>
                <a:latin typeface="Aptos Narrow" panose="020B0004020202020204" pitchFamily="34" charset="0"/>
                <a:ea typeface="Times New Roman" panose="02020603050405020304" pitchFamily="18" charset="0"/>
                <a:cs typeface="Calibri" panose="020F0502020204030204" pitchFamily="34" charset="0"/>
              </a:rPr>
              <a:t> za šoloobvezne otroke v šolo in ranljive skupine (prevoz starostnikov – Prostofer). Ima urejen državni in lokalni regionalni sistem – vključenost s kolesarskimi stezami. Zmanjšali so negativne vplive prometnih tokov.</a:t>
            </a:r>
            <a:endParaRPr lang="sl-SI" sz="1800" dirty="0">
              <a:solidFill>
                <a:schemeClr val="bg1"/>
              </a:solidFill>
              <a:effectLst/>
              <a:latin typeface="Aptos Narrow" panose="020B0004020202020204" pitchFamily="34" charset="0"/>
              <a:ea typeface="Calibri" panose="020F0502020204030204" pitchFamily="34" charset="0"/>
              <a:cs typeface="Arial" panose="020B0604020202020204" pitchFamily="34" charset="0"/>
            </a:endParaRPr>
          </a:p>
          <a:p>
            <a:endParaRPr lang="sl-SI" sz="2400" dirty="0">
              <a:solidFill>
                <a:schemeClr val="bg1"/>
              </a:solidFill>
              <a:latin typeface="Aptos Narrow" panose="020B0004020202020204" pitchFamily="34" charset="0"/>
              <a:ea typeface="Calibri" panose="020F0502020204030204" pitchFamily="34" charset="0"/>
              <a:cs typeface="Times New Roman" panose="02020603050405020304" pitchFamily="18" charset="0"/>
            </a:endParaRPr>
          </a:p>
          <a:p>
            <a:r>
              <a:rPr lang="sl-SI" sz="2400" b="1" dirty="0">
                <a:solidFill>
                  <a:srgbClr val="000000"/>
                </a:solidFill>
                <a:effectLst/>
                <a:latin typeface="Aptos Narrow"/>
                <a:ea typeface="Calibri" panose="020F0502020204030204" pitchFamily="34" charset="0"/>
                <a:cs typeface="Times New Roman" panose="02020603050405020304" pitchFamily="18" charset="0"/>
              </a:rPr>
              <a:t>Iz osnutka obeh vizij</a:t>
            </a:r>
            <a:r>
              <a:rPr lang="sl-SI" sz="2400" dirty="0">
                <a:solidFill>
                  <a:srgbClr val="000000"/>
                </a:solidFill>
                <a:effectLst/>
                <a:latin typeface="Aptos Narrow"/>
                <a:ea typeface="Calibri" panose="020F0502020204030204" pitchFamily="34" charset="0"/>
                <a:cs typeface="Times New Roman" panose="02020603050405020304" pitchFamily="18" charset="0"/>
              </a:rPr>
              <a:t> so udeleženci obeh skupin skupaj </a:t>
            </a:r>
            <a:r>
              <a:rPr lang="sl-SI" sz="2400" b="1" dirty="0">
                <a:solidFill>
                  <a:srgbClr val="000000"/>
                </a:solidFill>
                <a:effectLst/>
                <a:latin typeface="Aptos Narrow"/>
                <a:ea typeface="Calibri" panose="020F0502020204030204" pitchFamily="34" charset="0"/>
                <a:cs typeface="Times New Roman" panose="02020603050405020304" pitchFamily="18" charset="0"/>
              </a:rPr>
              <a:t>oblikovali predlog vizije</a:t>
            </a:r>
            <a:r>
              <a:rPr lang="sl-SI" sz="2400" dirty="0">
                <a:solidFill>
                  <a:srgbClr val="000000"/>
                </a:solidFill>
                <a:effectLst/>
                <a:latin typeface="Aptos Narrow"/>
                <a:ea typeface="Calibri" panose="020F0502020204030204" pitchFamily="34" charset="0"/>
                <a:cs typeface="Times New Roman" panose="02020603050405020304" pitchFamily="18" charset="0"/>
              </a:rPr>
              <a:t>.</a:t>
            </a:r>
            <a:endParaRPr lang="sl-SI" sz="2400" b="1" dirty="0">
              <a:effectLst/>
              <a:latin typeface="Calibri" panose="020F0502020204030204" pitchFamily="34" charset="0"/>
              <a:ea typeface="Calibri" panose="020F0502020204030204" pitchFamily="34" charset="0"/>
              <a:cs typeface="Times New Roman" panose="02020603050405020304" pitchFamily="18" charset="0"/>
            </a:endParaRPr>
          </a:p>
          <a:p>
            <a:endParaRPr lang="sl-SI"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oljeZBesedilom 5">
            <a:extLst>
              <a:ext uri="{FF2B5EF4-FFF2-40B4-BE49-F238E27FC236}">
                <a16:creationId xmlns:a16="http://schemas.microsoft.com/office/drawing/2014/main" id="{DA91A581-47AC-BBF0-1401-95910A2B6E00}"/>
              </a:ext>
            </a:extLst>
          </p:cNvPr>
          <p:cNvSpPr txBox="1"/>
          <p:nvPr/>
        </p:nvSpPr>
        <p:spPr>
          <a:xfrm>
            <a:off x="393885" y="764704"/>
            <a:ext cx="6096000" cy="461665"/>
          </a:xfrm>
          <a:prstGeom prst="rect">
            <a:avLst/>
          </a:prstGeom>
          <a:noFill/>
        </p:spPr>
        <p:txBody>
          <a:bodyPr wrap="square">
            <a:spAutoFit/>
          </a:bodyPr>
          <a:lstStyle/>
          <a:p>
            <a:r>
              <a:rPr lang="sl-SI" sz="2400" b="1" dirty="0">
                <a:solidFill>
                  <a:srgbClr val="6BA9F5"/>
                </a:solidFill>
                <a:latin typeface="Segoe UI" panose="020B0502040204020203" pitchFamily="34" charset="0"/>
                <a:cs typeface="Segoe UI" panose="020B0502040204020203" pitchFamily="34" charset="0"/>
              </a:rPr>
              <a:t>OBLIKOVANJE OSNUTKOV VIZIJE</a:t>
            </a:r>
          </a:p>
        </p:txBody>
      </p:sp>
    </p:spTree>
    <p:extLst>
      <p:ext uri="{BB962C8B-B14F-4D97-AF65-F5344CB8AC3E}">
        <p14:creationId xmlns:p14="http://schemas.microsoft.com/office/powerpoint/2010/main" val="312276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C2EC3A2-BB55-1C98-B177-ADB40269BF5C}"/>
            </a:ext>
          </a:extLst>
        </p:cNvPr>
        <p:cNvGrpSpPr/>
        <p:nvPr/>
      </p:nvGrpSpPr>
      <p:grpSpPr>
        <a:xfrm>
          <a:off x="0" y="0"/>
          <a:ext cx="0" cy="0"/>
          <a:chOff x="0" y="0"/>
          <a:chExt cx="0" cy="0"/>
        </a:xfrm>
      </p:grpSpPr>
      <p:sp>
        <p:nvSpPr>
          <p:cNvPr id="2" name="PoljeZBesedilom 1">
            <a:extLst>
              <a:ext uri="{FF2B5EF4-FFF2-40B4-BE49-F238E27FC236}">
                <a16:creationId xmlns:a16="http://schemas.microsoft.com/office/drawing/2014/main" id="{B05F5265-2B9F-91B7-F199-D0AA5F230A59}"/>
              </a:ext>
            </a:extLst>
          </p:cNvPr>
          <p:cNvSpPr txBox="1"/>
          <p:nvPr/>
        </p:nvSpPr>
        <p:spPr>
          <a:xfrm>
            <a:off x="803412" y="692696"/>
            <a:ext cx="10585176" cy="800219"/>
          </a:xfrm>
          <a:prstGeom prst="rect">
            <a:avLst/>
          </a:prstGeom>
          <a:noFill/>
          <a:ln w="19050">
            <a:solidFill>
              <a:srgbClr val="4F99F3"/>
            </a:solidFill>
          </a:ln>
        </p:spPr>
        <p:txBody>
          <a:bodyPr wrap="square">
            <a:spAutoFit/>
          </a:bodyPr>
          <a:lstStyle/>
          <a:p>
            <a:pPr rtl="0">
              <a:buClr>
                <a:srgbClr val="6AA342"/>
              </a:buClr>
            </a:pPr>
            <a:r>
              <a:rPr lang="sl-SI" sz="2800" b="1" dirty="0">
                <a:solidFill>
                  <a:srgbClr val="313D34"/>
                </a:solidFill>
                <a:latin typeface="Segoe UI" panose="020B0502040204020203" pitchFamily="34" charset="0"/>
                <a:cs typeface="Segoe UI" panose="020B0502040204020203" pitchFamily="34" charset="0"/>
              </a:rPr>
              <a:t>OCPS</a:t>
            </a:r>
            <a:r>
              <a:rPr lang="sl-SI" dirty="0">
                <a:solidFill>
                  <a:srgbClr val="313D34"/>
                </a:solidFill>
                <a:latin typeface="Segoe UI" panose="020B0502040204020203" pitchFamily="34" charset="0"/>
                <a:cs typeface="Segoe UI" panose="020B0502040204020203" pitchFamily="34" charset="0"/>
              </a:rPr>
              <a:t> je strateški dokument, s katerim občina opredeli </a:t>
            </a:r>
            <a:r>
              <a:rPr lang="sl-SI" b="1" dirty="0">
                <a:solidFill>
                  <a:srgbClr val="313D34"/>
                </a:solidFill>
                <a:latin typeface="Segoe UI" panose="020B0502040204020203" pitchFamily="34" charset="0"/>
                <a:cs typeface="Segoe UI" panose="020B0502040204020203" pitchFamily="34" charset="0"/>
              </a:rPr>
              <a:t>učinkovito zaporedje ukrepov</a:t>
            </a:r>
            <a:r>
              <a:rPr lang="sl-SI" dirty="0">
                <a:solidFill>
                  <a:srgbClr val="313D34"/>
                </a:solidFill>
                <a:latin typeface="Segoe UI" panose="020B0502040204020203" pitchFamily="34" charset="0"/>
                <a:cs typeface="Segoe UI" panose="020B0502040204020203" pitchFamily="34" charset="0"/>
              </a:rPr>
              <a:t> na področju prometa, ki ji pomagajo </a:t>
            </a:r>
            <a:r>
              <a:rPr lang="sl-SI" b="1" dirty="0">
                <a:solidFill>
                  <a:srgbClr val="313D34"/>
                </a:solidFill>
                <a:latin typeface="Segoe UI" panose="020B0502040204020203" pitchFamily="34" charset="0"/>
                <a:cs typeface="Segoe UI" panose="020B0502040204020203" pitchFamily="34" charset="0"/>
              </a:rPr>
              <a:t>uresničiti celostne spremembe</a:t>
            </a:r>
            <a:r>
              <a:rPr lang="sl-SI" dirty="0">
                <a:solidFill>
                  <a:srgbClr val="313D34"/>
                </a:solidFill>
                <a:latin typeface="Segoe UI" panose="020B0502040204020203" pitchFamily="34" charset="0"/>
                <a:cs typeface="Segoe UI" panose="020B0502040204020203" pitchFamily="34" charset="0"/>
              </a:rPr>
              <a:t> in posledično </a:t>
            </a:r>
            <a:r>
              <a:rPr lang="sl-SI" b="1" dirty="0">
                <a:solidFill>
                  <a:srgbClr val="313D34"/>
                </a:solidFill>
                <a:latin typeface="Segoe UI" panose="020B0502040204020203" pitchFamily="34" charset="0"/>
                <a:cs typeface="Segoe UI" panose="020B0502040204020203" pitchFamily="34" charset="0"/>
              </a:rPr>
              <a:t>boljšo kakovost bivanja. </a:t>
            </a:r>
          </a:p>
        </p:txBody>
      </p:sp>
      <p:pic>
        <p:nvPicPr>
          <p:cNvPr id="7" name="Slika 6">
            <a:extLst>
              <a:ext uri="{FF2B5EF4-FFF2-40B4-BE49-F238E27FC236}">
                <a16:creationId xmlns:a16="http://schemas.microsoft.com/office/drawing/2014/main" id="{6E96E772-1E1F-BE00-B11E-C21AAB852BBD}"/>
              </a:ext>
            </a:extLst>
          </p:cNvPr>
          <p:cNvPicPr>
            <a:picLocks noChangeAspect="1"/>
          </p:cNvPicPr>
          <p:nvPr/>
        </p:nvPicPr>
        <p:blipFill>
          <a:blip r:embed="rId3"/>
          <a:stretch>
            <a:fillRect/>
          </a:stretch>
        </p:blipFill>
        <p:spPr>
          <a:xfrm>
            <a:off x="4384544" y="1760120"/>
            <a:ext cx="3422911" cy="4835198"/>
          </a:xfrm>
          <a:prstGeom prst="rect">
            <a:avLst/>
          </a:prstGeom>
        </p:spPr>
      </p:pic>
      <p:pic>
        <p:nvPicPr>
          <p:cNvPr id="9" name="Slika 8">
            <a:extLst>
              <a:ext uri="{FF2B5EF4-FFF2-40B4-BE49-F238E27FC236}">
                <a16:creationId xmlns:a16="http://schemas.microsoft.com/office/drawing/2014/main" id="{F99EC63F-3BC0-DB8A-AD7D-072AA3E5D65C}"/>
              </a:ext>
            </a:extLst>
          </p:cNvPr>
          <p:cNvPicPr>
            <a:picLocks noChangeAspect="1"/>
          </p:cNvPicPr>
          <p:nvPr/>
        </p:nvPicPr>
        <p:blipFill>
          <a:blip r:embed="rId4"/>
          <a:stretch>
            <a:fillRect/>
          </a:stretch>
        </p:blipFill>
        <p:spPr>
          <a:xfrm>
            <a:off x="803412" y="1760120"/>
            <a:ext cx="3426731" cy="4835198"/>
          </a:xfrm>
          <a:prstGeom prst="rect">
            <a:avLst/>
          </a:prstGeom>
        </p:spPr>
      </p:pic>
      <p:pic>
        <p:nvPicPr>
          <p:cNvPr id="11" name="Slika 10">
            <a:extLst>
              <a:ext uri="{FF2B5EF4-FFF2-40B4-BE49-F238E27FC236}">
                <a16:creationId xmlns:a16="http://schemas.microsoft.com/office/drawing/2014/main" id="{59EB8161-4583-7FAE-3170-0CB76C799C09}"/>
              </a:ext>
            </a:extLst>
          </p:cNvPr>
          <p:cNvPicPr>
            <a:picLocks noChangeAspect="1"/>
          </p:cNvPicPr>
          <p:nvPr/>
        </p:nvPicPr>
        <p:blipFill>
          <a:blip r:embed="rId5"/>
          <a:stretch>
            <a:fillRect/>
          </a:stretch>
        </p:blipFill>
        <p:spPr>
          <a:xfrm>
            <a:off x="7961856" y="1760120"/>
            <a:ext cx="3427696" cy="4852754"/>
          </a:xfrm>
          <a:prstGeom prst="rect">
            <a:avLst/>
          </a:prstGeom>
        </p:spPr>
      </p:pic>
    </p:spTree>
    <p:extLst>
      <p:ext uri="{BB962C8B-B14F-4D97-AF65-F5344CB8AC3E}">
        <p14:creationId xmlns:p14="http://schemas.microsoft.com/office/powerpoint/2010/main" val="176614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EBF3AD1-3DE1-DE2A-C986-A00A13283C03}"/>
            </a:ext>
          </a:extLst>
        </p:cNvPr>
        <p:cNvGrpSpPr/>
        <p:nvPr/>
      </p:nvGrpSpPr>
      <p:grpSpPr>
        <a:xfrm>
          <a:off x="0" y="0"/>
          <a:ext cx="0" cy="0"/>
          <a:chOff x="0" y="0"/>
          <a:chExt cx="0" cy="0"/>
        </a:xfrm>
      </p:grpSpPr>
      <p:sp>
        <p:nvSpPr>
          <p:cNvPr id="4" name="Označba mesta vsebine 3">
            <a:extLst>
              <a:ext uri="{FF2B5EF4-FFF2-40B4-BE49-F238E27FC236}">
                <a16:creationId xmlns:a16="http://schemas.microsoft.com/office/drawing/2014/main" id="{44C2C6D8-A766-25A7-23BB-81FA856F2E40}"/>
              </a:ext>
            </a:extLst>
          </p:cNvPr>
          <p:cNvSpPr>
            <a:spLocks noGrp="1"/>
          </p:cNvSpPr>
          <p:nvPr>
            <p:ph idx="1"/>
          </p:nvPr>
        </p:nvSpPr>
        <p:spPr>
          <a:xfrm>
            <a:off x="2406854" y="661927"/>
            <a:ext cx="9433048" cy="2628292"/>
          </a:xfrm>
        </p:spPr>
        <p:txBody>
          <a:bodyPr/>
          <a:lstStyle/>
          <a:p>
            <a:pPr marL="0" indent="0">
              <a:lnSpc>
                <a:spcPct val="107000"/>
              </a:lnSpc>
              <a:spcAft>
                <a:spcPts val="800"/>
              </a:spcAft>
              <a:buNone/>
            </a:pPr>
            <a:br>
              <a:rPr lang="sl-SI" sz="2200" dirty="0">
                <a:solidFill>
                  <a:srgbClr val="313D34"/>
                </a:solidFill>
                <a:latin typeface="Segoe UI" panose="020B0502040204020203" pitchFamily="34" charset="0"/>
                <a:cs typeface="Segoe UI" panose="020B0502040204020203" pitchFamily="34" charset="0"/>
              </a:rPr>
            </a:br>
            <a:r>
              <a:rPr lang="sl-SI" dirty="0">
                <a:solidFill>
                  <a:schemeClr val="bg1"/>
                </a:solidFill>
                <a:effectLst/>
                <a:latin typeface="Aptos Narrow"/>
                <a:ea typeface="Calibri" panose="020F0502020204030204" pitchFamily="34" charset="0"/>
                <a:cs typeface="Times New Roman" panose="02020603050405020304" pitchFamily="18" charset="0"/>
              </a:rPr>
              <a:t>„</a:t>
            </a:r>
            <a:r>
              <a:rPr lang="sl-SI" spc="-100" dirty="0">
                <a:solidFill>
                  <a:schemeClr val="bg1"/>
                </a:solidFill>
                <a:effectLst/>
                <a:latin typeface="Arial" panose="020B0604020202020204" pitchFamily="34" charset="0"/>
                <a:ea typeface="Calibri" panose="020F0502020204030204" pitchFamily="34" charset="0"/>
                <a:cs typeface="Arial" panose="020B0604020202020204" pitchFamily="34" charset="0"/>
              </a:rPr>
              <a:t>Občina Škocjan bo zagotavljala varnost vseh udeležencev v prometu s celovito urejeno infrastrukturo za cestni promet, hojo in kolesarjenje. S spodbujanjem trajnostne mobilnosti in izboljšanjem razmer na nevarnih odsekih bo zmanjšala negativne vplive prometa. Občina bo nudila kakovostno bivanje v privlačni, zeleni in povezani skupnost.“</a:t>
            </a:r>
            <a:endParaRPr lang="sl-SI"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pPr marL="0" indent="0">
              <a:lnSpc>
                <a:spcPct val="107000"/>
              </a:lnSpc>
              <a:spcAft>
                <a:spcPts val="800"/>
              </a:spcAft>
              <a:buNone/>
            </a:pPr>
            <a:endParaRPr lang="sl-SI" sz="2400" dirty="0"/>
          </a:p>
        </p:txBody>
      </p:sp>
      <p:sp>
        <p:nvSpPr>
          <p:cNvPr id="3" name="PoljeZBesedilom 2">
            <a:extLst>
              <a:ext uri="{FF2B5EF4-FFF2-40B4-BE49-F238E27FC236}">
                <a16:creationId xmlns:a16="http://schemas.microsoft.com/office/drawing/2014/main" id="{D28B8AC6-9EE6-20B2-B298-3891394600CC}"/>
              </a:ext>
            </a:extLst>
          </p:cNvPr>
          <p:cNvSpPr txBox="1"/>
          <p:nvPr/>
        </p:nvSpPr>
        <p:spPr>
          <a:xfrm>
            <a:off x="335360" y="2888940"/>
            <a:ext cx="11377264" cy="3947363"/>
          </a:xfrm>
          <a:prstGeom prst="rect">
            <a:avLst/>
          </a:prstGeom>
          <a:noFill/>
        </p:spPr>
        <p:txBody>
          <a:bodyPr wrap="square">
            <a:spAutoFit/>
          </a:bodyPr>
          <a:lstStyle/>
          <a:p>
            <a:pPr algn="just">
              <a:lnSpc>
                <a:spcPct val="107000"/>
              </a:lnSpc>
              <a:spcAft>
                <a:spcPts val="800"/>
              </a:spcAft>
            </a:pPr>
            <a:r>
              <a:rPr lang="sl-SI" b="1" dirty="0">
                <a:solidFill>
                  <a:schemeClr val="bg1">
                    <a:lumMod val="50000"/>
                  </a:schemeClr>
                </a:solidFill>
                <a:effectLst/>
                <a:highlight>
                  <a:srgbClr val="DDDCD4"/>
                </a:highlight>
                <a:latin typeface="Aptos Narrow" panose="020B0004020202020204" pitchFamily="34" charset="0"/>
                <a:ea typeface="Calibri" panose="020F0502020204030204" pitchFamily="34" charset="0"/>
                <a:cs typeface="Arial" panose="020B0604020202020204" pitchFamily="34" charset="0"/>
              </a:rPr>
              <a:t>Obrazložitev vizije:</a:t>
            </a:r>
          </a:p>
          <a:p>
            <a:pPr algn="just">
              <a:lnSpc>
                <a:spcPct val="107000"/>
              </a:lnSpc>
              <a:spcAft>
                <a:spcPts val="800"/>
              </a:spcAft>
            </a:pPr>
            <a:r>
              <a:rPr lang="sl-SI"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Občina Škocjan bo zagotavljala varnost vseh udeležencev v prometu s celovito urejeno infrastrukturo za cestni promet, hojo in kolesarjenje. S spodbujanjem trajnostne mobilnosti bo ustvarila pogoje za zmanjšanje avtomobilskega prometa, kar bo prispevalo k bolj zdravemu in okolju prijaznemu načinu življenja. Poseben poudarek bo namenjen umirjanju prometa in izboljšanju razmer na nevarnih odsekih, kar bo povečalo varnost za vse udeležence, zlasti za pešce in kolesarje.</a:t>
            </a:r>
            <a:endParaRPr lang="sl-SI"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sl-SI"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Kolesarske povezave bodo zasnovane tako, da bodo omogočale varno in udobno kolesarjenje, kar bo spodbudilo več ljudi k uporabi kolesa kot prevoznega sredstva. To bo prispevalo k zmanjšanju emisij toplogrednih plinov, izboljšanju kakovosti zraka in bolj aktivnim in zdravim prebivalcem.</a:t>
            </a:r>
            <a:endParaRPr lang="sl-SI"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sl-SI"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Z zagotavljanjem kakovostnega bivanja v privlačni, zeleni in povezani skupnosti bo ustvarila prostor, kjer se bodo prebivalci počutili varno in povezano. Zelenje in urejene javne površine bodo prispevale k bolj prijetnemu in zdravemu življenjskemu okolju, medtem ko bo povezanost med različnimi deli občine omogočala enostaven dostop do vseh storitev in aktivnosti.</a:t>
            </a:r>
            <a:endParaRPr lang="sl-SI" sz="16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sl-SI" sz="1600" dirty="0">
                <a:solidFill>
                  <a:srgbClr val="000000"/>
                </a:solidFill>
                <a:effectLst/>
                <a:latin typeface="Arial" panose="020B0604020202020204" pitchFamily="34" charset="0"/>
                <a:ea typeface="Calibri" panose="020F0502020204030204" pitchFamily="34" charset="0"/>
                <a:cs typeface="Arial" panose="020B0604020202020204" pitchFamily="34" charset="0"/>
              </a:rPr>
              <a:t> Vizija je usmerjena v ustvarjanje trajnostne in varne prometne infrastrukture, ki bo prispevala k dvigu splošne kakovosti življenja v občini Škocjan.</a:t>
            </a:r>
            <a:endParaRPr lang="sl-SI"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PoljeZBesedilom 8">
            <a:extLst>
              <a:ext uri="{FF2B5EF4-FFF2-40B4-BE49-F238E27FC236}">
                <a16:creationId xmlns:a16="http://schemas.microsoft.com/office/drawing/2014/main" id="{70B263EE-4121-F102-D446-A702044ED8F4}"/>
              </a:ext>
            </a:extLst>
          </p:cNvPr>
          <p:cNvSpPr txBox="1"/>
          <p:nvPr/>
        </p:nvSpPr>
        <p:spPr>
          <a:xfrm>
            <a:off x="2423592" y="476672"/>
            <a:ext cx="6096000" cy="369332"/>
          </a:xfrm>
          <a:prstGeom prst="rect">
            <a:avLst/>
          </a:prstGeom>
          <a:noFill/>
        </p:spPr>
        <p:txBody>
          <a:bodyPr wrap="square">
            <a:spAutoFit/>
          </a:bodyPr>
          <a:lstStyle/>
          <a:p>
            <a:r>
              <a:rPr lang="sl-SI" sz="1800" b="1" dirty="0">
                <a:solidFill>
                  <a:srgbClr val="6BA9F5"/>
                </a:solidFill>
                <a:latin typeface="Segoe UI" panose="020B0502040204020203" pitchFamily="34" charset="0"/>
                <a:cs typeface="Segoe UI" panose="020B0502040204020203" pitchFamily="34" charset="0"/>
              </a:rPr>
              <a:t>PREDLOG VIZIJE:</a:t>
            </a:r>
          </a:p>
        </p:txBody>
      </p:sp>
      <p:pic>
        <p:nvPicPr>
          <p:cNvPr id="2" name="Slika 1">
            <a:extLst>
              <a:ext uri="{FF2B5EF4-FFF2-40B4-BE49-F238E27FC236}">
                <a16:creationId xmlns:a16="http://schemas.microsoft.com/office/drawing/2014/main" id="{1A38DE5D-BF1C-F682-23BD-BAC5AC3F8D29}"/>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8635" y="980728"/>
            <a:ext cx="1753024" cy="1348622"/>
          </a:xfrm>
          <a:prstGeom prst="rect">
            <a:avLst/>
          </a:prstGeom>
        </p:spPr>
      </p:pic>
    </p:spTree>
    <p:extLst>
      <p:ext uri="{BB962C8B-B14F-4D97-AF65-F5344CB8AC3E}">
        <p14:creationId xmlns:p14="http://schemas.microsoft.com/office/powerpoint/2010/main" val="2093739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Pravokotnik 8">
            <a:extLst>
              <a:ext uri="{FF2B5EF4-FFF2-40B4-BE49-F238E27FC236}">
                <a16:creationId xmlns:a16="http://schemas.microsoft.com/office/drawing/2014/main" id="{238FFE03-A029-68D9-E137-F378D352247E}"/>
              </a:ext>
            </a:extLst>
          </p:cNvPr>
          <p:cNvSpPr/>
          <p:nvPr/>
        </p:nvSpPr>
        <p:spPr>
          <a:xfrm>
            <a:off x="0" y="4077072"/>
            <a:ext cx="12192000" cy="2088232"/>
          </a:xfrm>
          <a:prstGeom prst="rect">
            <a:avLst/>
          </a:prstGeom>
          <a:solidFill>
            <a:srgbClr val="4F9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 name="Naslov 1">
            <a:extLst>
              <a:ext uri="{FF2B5EF4-FFF2-40B4-BE49-F238E27FC236}">
                <a16:creationId xmlns:a16="http://schemas.microsoft.com/office/drawing/2014/main" id="{1B751471-D935-8920-797C-C99A6822CC97}"/>
              </a:ext>
            </a:extLst>
          </p:cNvPr>
          <p:cNvSpPr txBox="1">
            <a:spLocks/>
          </p:cNvSpPr>
          <p:nvPr/>
        </p:nvSpPr>
        <p:spPr>
          <a:xfrm>
            <a:off x="841248" y="3429000"/>
            <a:ext cx="9601200" cy="183851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r>
              <a:rPr lang="sl-SI" b="1" dirty="0">
                <a:solidFill>
                  <a:srgbClr val="313D34"/>
                </a:solidFill>
                <a:latin typeface="Segoe UI" panose="020B0502040204020203" pitchFamily="34" charset="0"/>
                <a:ea typeface="Segoe UI" panose="020B0502040204020203" pitchFamily="34" charset="0"/>
                <a:cs typeface="Segoe UI" panose="020B0502040204020203" pitchFamily="34" charset="0"/>
              </a:rPr>
              <a:t>NAMEN</a:t>
            </a:r>
          </a:p>
        </p:txBody>
      </p:sp>
      <p:sp>
        <p:nvSpPr>
          <p:cNvPr id="10" name="Označba mesta besedila 2">
            <a:extLst>
              <a:ext uri="{FF2B5EF4-FFF2-40B4-BE49-F238E27FC236}">
                <a16:creationId xmlns:a16="http://schemas.microsoft.com/office/drawing/2014/main" id="{56DD410A-437F-45D0-95A8-134DC063AF69}"/>
              </a:ext>
            </a:extLst>
          </p:cNvPr>
          <p:cNvSpPr txBox="1">
            <a:spLocks/>
          </p:cNvSpPr>
          <p:nvPr/>
        </p:nvSpPr>
        <p:spPr>
          <a:xfrm>
            <a:off x="841248" y="5340096"/>
            <a:ext cx="9601200" cy="475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marL="0" indent="0">
              <a:buNone/>
            </a:pPr>
            <a:r>
              <a:rPr lang="sl-SI" sz="2000" dirty="0">
                <a:solidFill>
                  <a:srgbClr val="DDDCD4"/>
                </a:solidFill>
                <a:latin typeface="Segoe UI" panose="020B0502040204020203" pitchFamily="34" charset="0"/>
                <a:ea typeface="Segoe UI" panose="020B0502040204020203" pitchFamily="34" charset="0"/>
                <a:cs typeface="Segoe UI" panose="020B0502040204020203" pitchFamily="34" charset="0"/>
              </a:rPr>
              <a:t>Potovali bomo udobneje, živeli bomo bolje</a:t>
            </a:r>
          </a:p>
        </p:txBody>
      </p:sp>
      <p:pic>
        <p:nvPicPr>
          <p:cNvPr id="12" name="Slika 11">
            <a:extLst>
              <a:ext uri="{FF2B5EF4-FFF2-40B4-BE49-F238E27FC236}">
                <a16:creationId xmlns:a16="http://schemas.microsoft.com/office/drawing/2014/main" id="{345579FE-B391-5C20-1E96-34C0A8EF41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0456" y="0"/>
            <a:ext cx="1991544" cy="710763"/>
          </a:xfrm>
          <a:prstGeom prst="rect">
            <a:avLst/>
          </a:prstGeom>
        </p:spPr>
      </p:pic>
      <p:pic>
        <p:nvPicPr>
          <p:cNvPr id="2" name="Slika 1">
            <a:extLst>
              <a:ext uri="{FF2B5EF4-FFF2-40B4-BE49-F238E27FC236}">
                <a16:creationId xmlns:a16="http://schemas.microsoft.com/office/drawing/2014/main" id="{78243C76-D7C6-C374-22E2-F29B735C8E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04089" y="2780928"/>
            <a:ext cx="1800200" cy="1570752"/>
          </a:xfrm>
          <a:prstGeom prst="rect">
            <a:avLst/>
          </a:prstGeom>
        </p:spPr>
      </p:pic>
      <p:pic>
        <p:nvPicPr>
          <p:cNvPr id="3" name="Slika 2">
            <a:extLst>
              <a:ext uri="{FF2B5EF4-FFF2-40B4-BE49-F238E27FC236}">
                <a16:creationId xmlns:a16="http://schemas.microsoft.com/office/drawing/2014/main" id="{11FD477E-5680-9D2A-2675-CFC15BA72F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0301" y="2850361"/>
            <a:ext cx="1700712" cy="1515342"/>
          </a:xfrm>
          <a:prstGeom prst="rect">
            <a:avLst/>
          </a:prstGeom>
        </p:spPr>
      </p:pic>
    </p:spTree>
    <p:extLst>
      <p:ext uri="{BB962C8B-B14F-4D97-AF65-F5344CB8AC3E}">
        <p14:creationId xmlns:p14="http://schemas.microsoft.com/office/powerpoint/2010/main" val="68219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Slika 10">
            <a:extLst>
              <a:ext uri="{FF2B5EF4-FFF2-40B4-BE49-F238E27FC236}">
                <a16:creationId xmlns:a16="http://schemas.microsoft.com/office/drawing/2014/main" id="{C9AA0B70-A735-E095-0C83-494B4141A9D9}"/>
              </a:ext>
            </a:extLst>
          </p:cNvPr>
          <p:cNvPicPr>
            <a:picLocks noChangeAspect="1"/>
          </p:cNvPicPr>
          <p:nvPr/>
        </p:nvPicPr>
        <p:blipFill>
          <a:blip r:embed="rId3"/>
          <a:stretch>
            <a:fillRect/>
          </a:stretch>
        </p:blipFill>
        <p:spPr>
          <a:xfrm>
            <a:off x="551384" y="548680"/>
            <a:ext cx="5755266" cy="5760640"/>
          </a:xfrm>
          <a:prstGeom prst="rect">
            <a:avLst/>
          </a:prstGeom>
        </p:spPr>
      </p:pic>
      <p:sp>
        <p:nvSpPr>
          <p:cNvPr id="5" name="Označba mesta za vsebino 2">
            <a:extLst>
              <a:ext uri="{FF2B5EF4-FFF2-40B4-BE49-F238E27FC236}">
                <a16:creationId xmlns:a16="http://schemas.microsoft.com/office/drawing/2014/main" id="{32BD17EC-89AD-B50C-CD64-1F0C696606C0}"/>
              </a:ext>
            </a:extLst>
          </p:cNvPr>
          <p:cNvSpPr txBox="1">
            <a:spLocks/>
          </p:cNvSpPr>
          <p:nvPr/>
        </p:nvSpPr>
        <p:spPr>
          <a:xfrm>
            <a:off x="6528048" y="1484784"/>
            <a:ext cx="5257800" cy="47347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a:buClr>
                <a:srgbClr val="4F99F3"/>
              </a:buClr>
            </a:pPr>
            <a:r>
              <a:rPr lang="sl-SI" sz="2400" b="1">
                <a:solidFill>
                  <a:srgbClr val="313D34"/>
                </a:solidFill>
                <a:latin typeface="Segoe UI" panose="020B0502040204020203" pitchFamily="34" charset="0"/>
                <a:ea typeface="Segoe UI" panose="020B0502040204020203" pitchFamily="34" charset="0"/>
                <a:cs typeface="Segoe UI" panose="020B0502040204020203" pitchFamily="34" charset="0"/>
              </a:rPr>
              <a:t>Sprememba potovalnih navad</a:t>
            </a:r>
            <a:r>
              <a:rPr lang="sl-SI" sz="2400">
                <a:solidFill>
                  <a:srgbClr val="313D34"/>
                </a:solidFill>
                <a:latin typeface="Segoe UI" panose="020B0502040204020203" pitchFamily="34" charset="0"/>
                <a:ea typeface="Segoe UI" panose="020B0502040204020203" pitchFamily="34" charset="0"/>
                <a:cs typeface="Segoe UI" panose="020B0502040204020203" pitchFamily="34" charset="0"/>
              </a:rPr>
              <a:t> v občinah,</a:t>
            </a:r>
          </a:p>
          <a:p>
            <a:pPr>
              <a:buClr>
                <a:srgbClr val="4F99F3"/>
              </a:buClr>
            </a:pPr>
            <a:endParaRPr lang="sl-SI" sz="2400">
              <a:solidFill>
                <a:srgbClr val="313D34"/>
              </a:solidFill>
              <a:latin typeface="Segoe UI" panose="020B0502040204020203" pitchFamily="34" charset="0"/>
              <a:ea typeface="Segoe UI" panose="020B0502040204020203" pitchFamily="34" charset="0"/>
              <a:cs typeface="Segoe UI" panose="020B0502040204020203" pitchFamily="34" charset="0"/>
            </a:endParaRPr>
          </a:p>
          <a:p>
            <a:pPr>
              <a:buClr>
                <a:srgbClr val="4F99F3"/>
              </a:buClr>
            </a:pPr>
            <a:r>
              <a:rPr lang="sl-SI" sz="2400" b="1">
                <a:solidFill>
                  <a:srgbClr val="313D34"/>
                </a:solidFill>
                <a:latin typeface="Segoe UI" panose="020B0502040204020203" pitchFamily="34" charset="0"/>
                <a:ea typeface="Segoe UI" panose="020B0502040204020203" pitchFamily="34" charset="0"/>
                <a:cs typeface="Segoe UI" panose="020B0502040204020203" pitchFamily="34" charset="0"/>
              </a:rPr>
              <a:t>Izboljšanje pogojev </a:t>
            </a:r>
            <a:r>
              <a:rPr lang="sl-SI" sz="2400">
                <a:solidFill>
                  <a:srgbClr val="313D34"/>
                </a:solidFill>
                <a:latin typeface="Segoe UI" panose="020B0502040204020203" pitchFamily="34" charset="0"/>
                <a:ea typeface="Segoe UI" panose="020B0502040204020203" pitchFamily="34" charset="0"/>
                <a:cs typeface="Segoe UI" panose="020B0502040204020203" pitchFamily="34" charset="0"/>
              </a:rPr>
              <a:t>za hojo, kolesarjenje, javni prevoz ter alternativnih oblik mobilnosti,</a:t>
            </a:r>
          </a:p>
          <a:p>
            <a:pPr>
              <a:buClr>
                <a:srgbClr val="4F99F3"/>
              </a:buClr>
            </a:pPr>
            <a:endParaRPr lang="sl-SI" sz="2400">
              <a:solidFill>
                <a:srgbClr val="313D34"/>
              </a:solidFill>
              <a:latin typeface="Segoe UI" panose="020B0502040204020203" pitchFamily="34" charset="0"/>
              <a:ea typeface="Segoe UI" panose="020B0502040204020203" pitchFamily="34" charset="0"/>
              <a:cs typeface="Segoe UI" panose="020B0502040204020203" pitchFamily="34" charset="0"/>
            </a:endParaRPr>
          </a:p>
          <a:p>
            <a:pPr>
              <a:buClr>
                <a:srgbClr val="4F99F3"/>
              </a:buClr>
            </a:pPr>
            <a:r>
              <a:rPr lang="sl-SI" sz="2400" b="1">
                <a:solidFill>
                  <a:srgbClr val="313D34"/>
                </a:solidFill>
                <a:latin typeface="Segoe UI" panose="020B0502040204020203" pitchFamily="34" charset="0"/>
                <a:ea typeface="Segoe UI" panose="020B0502040204020203" pitchFamily="34" charset="0"/>
                <a:cs typeface="Segoe UI" panose="020B0502040204020203" pitchFamily="34" charset="0"/>
              </a:rPr>
              <a:t>Zmanjšanje obsega motornega prometa</a:t>
            </a:r>
            <a:r>
              <a:rPr lang="sl-SI" sz="2400">
                <a:solidFill>
                  <a:srgbClr val="313D34"/>
                </a:solidFill>
                <a:latin typeface="Segoe UI" panose="020B0502040204020203" pitchFamily="34" charset="0"/>
                <a:ea typeface="Segoe UI" panose="020B0502040204020203" pitchFamily="34" charset="0"/>
                <a:cs typeface="Segoe UI" panose="020B0502040204020203" pitchFamily="34" charset="0"/>
              </a:rPr>
              <a:t>.</a:t>
            </a:r>
          </a:p>
          <a:p>
            <a:pPr>
              <a:buClr>
                <a:srgbClr val="4F99F3"/>
              </a:buClr>
            </a:pPr>
            <a:endParaRPr lang="sl-SI" dirty="0">
              <a:solidFill>
                <a:srgbClr val="313D34"/>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9561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E7DB1F5-5641-9439-2871-A71879A80BE4}"/>
            </a:ext>
          </a:extLst>
        </p:cNvPr>
        <p:cNvGrpSpPr/>
        <p:nvPr/>
      </p:nvGrpSpPr>
      <p:grpSpPr>
        <a:xfrm>
          <a:off x="0" y="0"/>
          <a:ext cx="0" cy="0"/>
          <a:chOff x="0" y="0"/>
          <a:chExt cx="0" cy="0"/>
        </a:xfrm>
      </p:grpSpPr>
      <p:sp>
        <p:nvSpPr>
          <p:cNvPr id="9" name="Pravokotnik 8">
            <a:extLst>
              <a:ext uri="{FF2B5EF4-FFF2-40B4-BE49-F238E27FC236}">
                <a16:creationId xmlns:a16="http://schemas.microsoft.com/office/drawing/2014/main" id="{932D76F4-B276-0B27-7012-1A29DFB9851D}"/>
              </a:ext>
            </a:extLst>
          </p:cNvPr>
          <p:cNvSpPr/>
          <p:nvPr/>
        </p:nvSpPr>
        <p:spPr>
          <a:xfrm>
            <a:off x="0" y="4077072"/>
            <a:ext cx="12192000" cy="2088232"/>
          </a:xfrm>
          <a:prstGeom prst="rect">
            <a:avLst/>
          </a:prstGeom>
          <a:solidFill>
            <a:srgbClr val="4F9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 name="Naslov 1">
            <a:extLst>
              <a:ext uri="{FF2B5EF4-FFF2-40B4-BE49-F238E27FC236}">
                <a16:creationId xmlns:a16="http://schemas.microsoft.com/office/drawing/2014/main" id="{5BFC0C0F-F8AD-C8E5-7949-F57915D6DB8D}"/>
              </a:ext>
            </a:extLst>
          </p:cNvPr>
          <p:cNvSpPr txBox="1">
            <a:spLocks/>
          </p:cNvSpPr>
          <p:nvPr/>
        </p:nvSpPr>
        <p:spPr>
          <a:xfrm>
            <a:off x="841248" y="3429000"/>
            <a:ext cx="9601200" cy="183851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r>
              <a:rPr lang="sl-SI" b="1" dirty="0">
                <a:solidFill>
                  <a:srgbClr val="313D34"/>
                </a:solidFill>
                <a:latin typeface="Segoe UI" panose="020B0502040204020203" pitchFamily="34" charset="0"/>
                <a:ea typeface="Segoe UI" panose="020B0502040204020203" pitchFamily="34" charset="0"/>
                <a:cs typeface="Segoe UI" panose="020B0502040204020203" pitchFamily="34" charset="0"/>
              </a:rPr>
              <a:t>CILJI</a:t>
            </a:r>
          </a:p>
        </p:txBody>
      </p:sp>
      <p:sp>
        <p:nvSpPr>
          <p:cNvPr id="10" name="Označba mesta besedila 2">
            <a:extLst>
              <a:ext uri="{FF2B5EF4-FFF2-40B4-BE49-F238E27FC236}">
                <a16:creationId xmlns:a16="http://schemas.microsoft.com/office/drawing/2014/main" id="{AA199422-F90D-C797-3BAF-214404BF2BD4}"/>
              </a:ext>
            </a:extLst>
          </p:cNvPr>
          <p:cNvSpPr txBox="1">
            <a:spLocks/>
          </p:cNvSpPr>
          <p:nvPr/>
        </p:nvSpPr>
        <p:spPr>
          <a:xfrm>
            <a:off x="841248" y="5340096"/>
            <a:ext cx="9601200" cy="475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marL="0" indent="0">
              <a:buNone/>
            </a:pPr>
            <a:r>
              <a:rPr lang="sl-SI" sz="1800" dirty="0">
                <a:solidFill>
                  <a:srgbClr val="DDDCD4"/>
                </a:solidFill>
                <a:latin typeface="Segoe UI" panose="020B0502040204020203" pitchFamily="34" charset="0"/>
                <a:cs typeface="Segoe UI" panose="020B0502040204020203" pitchFamily="34" charset="0"/>
              </a:rPr>
              <a:t>Celostno razumevanje in obravnava prometa</a:t>
            </a:r>
            <a:endParaRPr lang="sl-SI" dirty="0">
              <a:solidFill>
                <a:srgbClr val="DDDCD4"/>
              </a:solidFill>
              <a:latin typeface="Segoe UI" panose="020B0502040204020203" pitchFamily="34" charset="0"/>
              <a:ea typeface="Segoe UI" panose="020B0502040204020203" pitchFamily="34" charset="0"/>
              <a:cs typeface="Segoe UI" panose="020B0502040204020203" pitchFamily="34" charset="0"/>
            </a:endParaRPr>
          </a:p>
        </p:txBody>
      </p:sp>
      <p:pic>
        <p:nvPicPr>
          <p:cNvPr id="12" name="Slika 11">
            <a:extLst>
              <a:ext uri="{FF2B5EF4-FFF2-40B4-BE49-F238E27FC236}">
                <a16:creationId xmlns:a16="http://schemas.microsoft.com/office/drawing/2014/main" id="{08078568-A3D8-8AB4-E661-488B6BC48F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0456" y="0"/>
            <a:ext cx="1991544" cy="710763"/>
          </a:xfrm>
          <a:prstGeom prst="rect">
            <a:avLst/>
          </a:prstGeom>
        </p:spPr>
      </p:pic>
      <p:pic>
        <p:nvPicPr>
          <p:cNvPr id="2" name="Slika 1">
            <a:extLst>
              <a:ext uri="{FF2B5EF4-FFF2-40B4-BE49-F238E27FC236}">
                <a16:creationId xmlns:a16="http://schemas.microsoft.com/office/drawing/2014/main" id="{4F727B2A-9C3C-C336-DDA4-A5C0C68F7B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48683" y="3109680"/>
            <a:ext cx="1641302" cy="1281404"/>
          </a:xfrm>
          <a:prstGeom prst="rect">
            <a:avLst/>
          </a:prstGeom>
        </p:spPr>
      </p:pic>
      <p:pic>
        <p:nvPicPr>
          <p:cNvPr id="3" name="Slika 2">
            <a:extLst>
              <a:ext uri="{FF2B5EF4-FFF2-40B4-BE49-F238E27FC236}">
                <a16:creationId xmlns:a16="http://schemas.microsoft.com/office/drawing/2014/main" id="{E88EB97B-3FDC-A5EB-203F-77FCF26EF51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79031" y="3219689"/>
            <a:ext cx="1271721" cy="1171395"/>
          </a:xfrm>
          <a:prstGeom prst="rect">
            <a:avLst/>
          </a:prstGeom>
        </p:spPr>
      </p:pic>
      <p:pic>
        <p:nvPicPr>
          <p:cNvPr id="5" name="Slika 4">
            <a:extLst>
              <a:ext uri="{FF2B5EF4-FFF2-40B4-BE49-F238E27FC236}">
                <a16:creationId xmlns:a16="http://schemas.microsoft.com/office/drawing/2014/main" id="{AE171488-498A-BA83-9DF8-21E996518F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56240" y="3107649"/>
            <a:ext cx="1152128" cy="1290419"/>
          </a:xfrm>
          <a:prstGeom prst="rect">
            <a:avLst/>
          </a:prstGeom>
        </p:spPr>
      </p:pic>
    </p:spTree>
    <p:extLst>
      <p:ext uri="{BB962C8B-B14F-4D97-AF65-F5344CB8AC3E}">
        <p14:creationId xmlns:p14="http://schemas.microsoft.com/office/powerpoint/2010/main" val="28981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7207C77-2140-2F58-B147-155EDC772C6C}"/>
            </a:ext>
          </a:extLst>
        </p:cNvPr>
        <p:cNvGrpSpPr/>
        <p:nvPr/>
      </p:nvGrpSpPr>
      <p:grpSpPr>
        <a:xfrm>
          <a:off x="0" y="0"/>
          <a:ext cx="0" cy="0"/>
          <a:chOff x="0" y="0"/>
          <a:chExt cx="0" cy="0"/>
        </a:xfrm>
      </p:grpSpPr>
      <p:sp>
        <p:nvSpPr>
          <p:cNvPr id="3" name="Označba mesta za vsebino 2">
            <a:extLst>
              <a:ext uri="{FF2B5EF4-FFF2-40B4-BE49-F238E27FC236}">
                <a16:creationId xmlns:a16="http://schemas.microsoft.com/office/drawing/2014/main" id="{6D2548B9-EA61-AB1F-B40A-170DD2DAF566}"/>
              </a:ext>
            </a:extLst>
          </p:cNvPr>
          <p:cNvSpPr>
            <a:spLocks noGrp="1"/>
          </p:cNvSpPr>
          <p:nvPr>
            <p:ph idx="1"/>
          </p:nvPr>
        </p:nvSpPr>
        <p:spPr>
          <a:xfrm>
            <a:off x="6600056" y="1340768"/>
            <a:ext cx="5001595" cy="4351338"/>
          </a:xfrm>
        </p:spPr>
        <p:txBody>
          <a:bodyPr rtlCol="0">
            <a:normAutofit/>
          </a:bodyPr>
          <a:lstStyle/>
          <a:p>
            <a:pPr rtl="0">
              <a:buClr>
                <a:srgbClr val="4F99F3"/>
              </a:buClr>
            </a:pPr>
            <a:r>
              <a:rPr lang="sl-SI" sz="2400" dirty="0">
                <a:solidFill>
                  <a:srgbClr val="313D34"/>
                </a:solidFill>
                <a:latin typeface="Segoe UI" panose="020B0502040204020203" pitchFamily="34" charset="0"/>
                <a:ea typeface="Segoe UI" panose="020B0502040204020203" pitchFamily="34" charset="0"/>
                <a:cs typeface="Segoe UI" panose="020B0502040204020203" pitchFamily="34" charset="0"/>
              </a:rPr>
              <a:t>Razvoj </a:t>
            </a:r>
            <a:r>
              <a:rPr lang="sl-SI" sz="2400" b="1" dirty="0">
                <a:solidFill>
                  <a:srgbClr val="313D34"/>
                </a:solidFill>
                <a:latin typeface="Segoe UI" panose="020B0502040204020203" pitchFamily="34" charset="0"/>
                <a:ea typeface="Segoe UI" panose="020B0502040204020203" pitchFamily="34" charset="0"/>
                <a:cs typeface="Segoe UI" panose="020B0502040204020203" pitchFamily="34" charset="0"/>
              </a:rPr>
              <a:t>celostnega prometnega načrtovanja</a:t>
            </a:r>
            <a:r>
              <a:rPr lang="sl-SI" sz="2400" dirty="0">
                <a:solidFill>
                  <a:srgbClr val="313D34"/>
                </a:solidFill>
                <a:latin typeface="Segoe UI" panose="020B0502040204020203" pitchFamily="34" charset="0"/>
                <a:ea typeface="Segoe UI" panose="020B0502040204020203" pitchFamily="34" charset="0"/>
                <a:cs typeface="Segoe UI" panose="020B0502040204020203" pitchFamily="34" charset="0"/>
              </a:rPr>
              <a:t>,</a:t>
            </a:r>
          </a:p>
          <a:p>
            <a:pPr marL="0" indent="0" rtl="0">
              <a:buClr>
                <a:srgbClr val="6AA342"/>
              </a:buClr>
              <a:buNone/>
            </a:pPr>
            <a:endParaRPr lang="sl-SI" sz="2400" dirty="0">
              <a:solidFill>
                <a:srgbClr val="313D34"/>
              </a:solidFill>
              <a:latin typeface="Segoe UI" panose="020B0502040204020203" pitchFamily="34" charset="0"/>
              <a:ea typeface="Segoe UI" panose="020B0502040204020203" pitchFamily="34" charset="0"/>
              <a:cs typeface="Segoe UI" panose="020B0502040204020203" pitchFamily="34" charset="0"/>
            </a:endParaRPr>
          </a:p>
          <a:p>
            <a:pPr rtl="0">
              <a:buClr>
                <a:srgbClr val="4F99F3"/>
              </a:buClr>
            </a:pPr>
            <a:r>
              <a:rPr lang="sl-SI" sz="2400" dirty="0">
                <a:solidFill>
                  <a:srgbClr val="313D34"/>
                </a:solidFill>
                <a:latin typeface="Segoe UI" panose="020B0502040204020203" pitchFamily="34" charset="0"/>
                <a:ea typeface="Segoe UI" panose="020B0502040204020203" pitchFamily="34" charset="0"/>
                <a:cs typeface="Segoe UI" panose="020B0502040204020203" pitchFamily="34" charset="0"/>
              </a:rPr>
              <a:t>Usmerjanje skupnosti k razvoju </a:t>
            </a:r>
            <a:r>
              <a:rPr lang="sl-SI" sz="2400" b="1" dirty="0">
                <a:solidFill>
                  <a:srgbClr val="313D34"/>
                </a:solidFill>
                <a:latin typeface="Segoe UI" panose="020B0502040204020203" pitchFamily="34" charset="0"/>
                <a:ea typeface="Segoe UI" panose="020B0502040204020203" pitchFamily="34" charset="0"/>
                <a:cs typeface="Segoe UI" panose="020B0502040204020203" pitchFamily="34" charset="0"/>
              </a:rPr>
              <a:t>trajnostnega prometa</a:t>
            </a:r>
            <a:r>
              <a:rPr lang="sl-SI" sz="2400" dirty="0">
                <a:solidFill>
                  <a:srgbClr val="313D34"/>
                </a:solidFill>
                <a:latin typeface="Segoe UI" panose="020B0502040204020203" pitchFamily="34" charset="0"/>
                <a:ea typeface="Segoe UI" panose="020B0502040204020203" pitchFamily="34" charset="0"/>
                <a:cs typeface="Segoe UI" panose="020B0502040204020203" pitchFamily="34" charset="0"/>
              </a:rPr>
              <a:t>.</a:t>
            </a:r>
          </a:p>
          <a:p>
            <a:pPr rtl="0"/>
            <a:endParaRPr lang="sl-SI" dirty="0">
              <a:solidFill>
                <a:srgbClr val="313D34"/>
              </a:solidFill>
              <a:latin typeface="Segoe UI" panose="020B0502040204020203" pitchFamily="34" charset="0"/>
              <a:ea typeface="Segoe UI" panose="020B0502040204020203" pitchFamily="34" charset="0"/>
              <a:cs typeface="Segoe UI" panose="020B0502040204020203" pitchFamily="34" charset="0"/>
            </a:endParaRPr>
          </a:p>
        </p:txBody>
      </p:sp>
      <p:pic>
        <p:nvPicPr>
          <p:cNvPr id="4" name="Slika 3">
            <a:extLst>
              <a:ext uri="{FF2B5EF4-FFF2-40B4-BE49-F238E27FC236}">
                <a16:creationId xmlns:a16="http://schemas.microsoft.com/office/drawing/2014/main" id="{1B2EE3E5-E080-06CA-A138-E70479AA07DC}"/>
              </a:ext>
            </a:extLst>
          </p:cNvPr>
          <p:cNvPicPr>
            <a:picLocks noChangeAspect="1"/>
          </p:cNvPicPr>
          <p:nvPr/>
        </p:nvPicPr>
        <p:blipFill>
          <a:blip r:embed="rId3"/>
          <a:stretch>
            <a:fillRect/>
          </a:stretch>
        </p:blipFill>
        <p:spPr>
          <a:xfrm>
            <a:off x="487706" y="548679"/>
            <a:ext cx="5739144" cy="5760639"/>
          </a:xfrm>
          <a:prstGeom prst="rect">
            <a:avLst/>
          </a:prstGeom>
        </p:spPr>
      </p:pic>
      <p:pic>
        <p:nvPicPr>
          <p:cNvPr id="6" name="Slika 5">
            <a:extLst>
              <a:ext uri="{FF2B5EF4-FFF2-40B4-BE49-F238E27FC236}">
                <a16:creationId xmlns:a16="http://schemas.microsoft.com/office/drawing/2014/main" id="{0733E619-5C18-E57A-03AB-87C34A8336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04142" y="5125333"/>
            <a:ext cx="2793422" cy="1191399"/>
          </a:xfrm>
          <a:prstGeom prst="rect">
            <a:avLst/>
          </a:prstGeom>
        </p:spPr>
      </p:pic>
    </p:spTree>
    <p:extLst>
      <p:ext uri="{BB962C8B-B14F-4D97-AF65-F5344CB8AC3E}">
        <p14:creationId xmlns:p14="http://schemas.microsoft.com/office/powerpoint/2010/main" val="3231188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920A636-C4B6-DCA9-603E-A9A97A945352}"/>
            </a:ext>
          </a:extLst>
        </p:cNvPr>
        <p:cNvGrpSpPr/>
        <p:nvPr/>
      </p:nvGrpSpPr>
      <p:grpSpPr>
        <a:xfrm>
          <a:off x="0" y="0"/>
          <a:ext cx="0" cy="0"/>
          <a:chOff x="0" y="0"/>
          <a:chExt cx="0" cy="0"/>
        </a:xfrm>
      </p:grpSpPr>
      <p:sp>
        <p:nvSpPr>
          <p:cNvPr id="3" name="Označba mesta za vsebino 2">
            <a:extLst>
              <a:ext uri="{FF2B5EF4-FFF2-40B4-BE49-F238E27FC236}">
                <a16:creationId xmlns:a16="http://schemas.microsoft.com/office/drawing/2014/main" id="{44C72071-F10F-2B08-3F12-347B8EB1A947}"/>
              </a:ext>
            </a:extLst>
          </p:cNvPr>
          <p:cNvSpPr>
            <a:spLocks noGrp="1"/>
          </p:cNvSpPr>
          <p:nvPr>
            <p:ph idx="1"/>
          </p:nvPr>
        </p:nvSpPr>
        <p:spPr>
          <a:xfrm>
            <a:off x="838200" y="620688"/>
            <a:ext cx="10515600" cy="1224135"/>
          </a:xfrm>
        </p:spPr>
        <p:txBody>
          <a:bodyPr rtlCol="0">
            <a:normAutofit/>
          </a:bodyPr>
          <a:lstStyle/>
          <a:p>
            <a:pPr marL="0" indent="0" rtl="0">
              <a:buClr>
                <a:srgbClr val="6AA342"/>
              </a:buClr>
              <a:buNone/>
            </a:pPr>
            <a:r>
              <a:rPr lang="sl-SI" dirty="0">
                <a:solidFill>
                  <a:srgbClr val="313D34"/>
                </a:solidFill>
                <a:latin typeface="Segoe UI" panose="020B0502040204020203" pitchFamily="34" charset="0"/>
                <a:cs typeface="Segoe UI" panose="020B0502040204020203" pitchFamily="34" charset="0"/>
              </a:rPr>
              <a:t>Pristop k izzivom prometa, ki </a:t>
            </a:r>
            <a:r>
              <a:rPr lang="sl-SI" b="1" dirty="0">
                <a:solidFill>
                  <a:srgbClr val="313D34"/>
                </a:solidFill>
                <a:latin typeface="Segoe UI" panose="020B0502040204020203" pitchFamily="34" charset="0"/>
                <a:cs typeface="Segoe UI" panose="020B0502040204020203" pitchFamily="34" charset="0"/>
              </a:rPr>
              <a:t>nadgrajuje obstoječe načrtovalske prakse</a:t>
            </a:r>
            <a:r>
              <a:rPr lang="sl-SI" dirty="0">
                <a:solidFill>
                  <a:srgbClr val="313D34"/>
                </a:solidFill>
                <a:latin typeface="Segoe UI" panose="020B0502040204020203" pitchFamily="34" charset="0"/>
                <a:cs typeface="Segoe UI" panose="020B0502040204020203" pitchFamily="34" charset="0"/>
              </a:rPr>
              <a:t> (jih ne zavrača) s kakovostnim zagotavljanjem raznovrstnosti prometnih načinov, mobilnosti prebivalcev in dostopnosti območij oziroma storitev.</a:t>
            </a:r>
          </a:p>
        </p:txBody>
      </p:sp>
      <p:pic>
        <p:nvPicPr>
          <p:cNvPr id="8" name="Slika 7">
            <a:extLst>
              <a:ext uri="{FF2B5EF4-FFF2-40B4-BE49-F238E27FC236}">
                <a16:creationId xmlns:a16="http://schemas.microsoft.com/office/drawing/2014/main" id="{C37679BB-3B83-8F6B-FBD7-241A7D89BC9E}"/>
              </a:ext>
            </a:extLst>
          </p:cNvPr>
          <p:cNvPicPr>
            <a:picLocks noChangeAspect="1"/>
          </p:cNvPicPr>
          <p:nvPr/>
        </p:nvPicPr>
        <p:blipFill rotWithShape="1">
          <a:blip r:embed="rId3"/>
          <a:srcRect t="17235"/>
          <a:stretch/>
        </p:blipFill>
        <p:spPr>
          <a:xfrm>
            <a:off x="911424" y="2348880"/>
            <a:ext cx="10210155" cy="3567701"/>
          </a:xfrm>
          <a:prstGeom prst="rect">
            <a:avLst/>
          </a:prstGeom>
        </p:spPr>
      </p:pic>
      <p:sp>
        <p:nvSpPr>
          <p:cNvPr id="2" name="Označba mesta za vsebino 2">
            <a:extLst>
              <a:ext uri="{FF2B5EF4-FFF2-40B4-BE49-F238E27FC236}">
                <a16:creationId xmlns:a16="http://schemas.microsoft.com/office/drawing/2014/main" id="{E8ECE8AC-8FAE-3678-5C44-344019568535}"/>
              </a:ext>
            </a:extLst>
          </p:cNvPr>
          <p:cNvSpPr txBox="1">
            <a:spLocks/>
          </p:cNvSpPr>
          <p:nvPr/>
        </p:nvSpPr>
        <p:spPr>
          <a:xfrm>
            <a:off x="871229" y="1973490"/>
            <a:ext cx="4720715" cy="3905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marL="0" indent="0">
              <a:buClr>
                <a:srgbClr val="6AA342"/>
              </a:buClr>
              <a:buFont typeface="Arial" panose="020B0604020202020204" pitchFamily="34" charset="0"/>
              <a:buNone/>
            </a:pPr>
            <a:r>
              <a:rPr lang="sl-SI" sz="1800" dirty="0">
                <a:highlight>
                  <a:srgbClr val="808080"/>
                </a:highlight>
                <a:latin typeface="Segoe UI" panose="020B0502040204020203" pitchFamily="34" charset="0"/>
                <a:cs typeface="Segoe UI" panose="020B0502040204020203" pitchFamily="34" charset="0"/>
              </a:rPr>
              <a:t>TRADICIONALNO NAČRTOVANJE PROMETA</a:t>
            </a:r>
          </a:p>
        </p:txBody>
      </p:sp>
      <p:sp>
        <p:nvSpPr>
          <p:cNvPr id="5" name="Označba mesta za vsebino 2">
            <a:extLst>
              <a:ext uri="{FF2B5EF4-FFF2-40B4-BE49-F238E27FC236}">
                <a16:creationId xmlns:a16="http://schemas.microsoft.com/office/drawing/2014/main" id="{BB0117AC-096F-4738-2E49-6E69BDB7D2E9}"/>
              </a:ext>
            </a:extLst>
          </p:cNvPr>
          <p:cNvSpPr txBox="1">
            <a:spLocks/>
          </p:cNvSpPr>
          <p:nvPr/>
        </p:nvSpPr>
        <p:spPr>
          <a:xfrm>
            <a:off x="5807968" y="1958329"/>
            <a:ext cx="5753163" cy="3905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marL="0" indent="0">
              <a:buClr>
                <a:srgbClr val="6AA342"/>
              </a:buClr>
              <a:buFont typeface="Arial" panose="020B0604020202020204" pitchFamily="34" charset="0"/>
              <a:buNone/>
            </a:pPr>
            <a:r>
              <a:rPr lang="sl-SI" sz="1800" dirty="0">
                <a:highlight>
                  <a:srgbClr val="93B37D"/>
                </a:highlight>
                <a:latin typeface="Segoe UI" panose="020B0502040204020203" pitchFamily="34" charset="0"/>
                <a:cs typeface="Segoe UI" panose="020B0502040204020203" pitchFamily="34" charset="0"/>
              </a:rPr>
              <a:t>CELOSTNO NAČRTOVANJE PROMETA</a:t>
            </a:r>
          </a:p>
        </p:txBody>
      </p:sp>
    </p:spTree>
    <p:extLst>
      <p:ext uri="{BB962C8B-B14F-4D97-AF65-F5344CB8AC3E}">
        <p14:creationId xmlns:p14="http://schemas.microsoft.com/office/powerpoint/2010/main" val="22173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88E4051-FCE1-42AC-F9DE-25E65AF62BD4}"/>
            </a:ext>
          </a:extLst>
        </p:cNvPr>
        <p:cNvGrpSpPr/>
        <p:nvPr/>
      </p:nvGrpSpPr>
      <p:grpSpPr>
        <a:xfrm>
          <a:off x="0" y="0"/>
          <a:ext cx="0" cy="0"/>
          <a:chOff x="0" y="0"/>
          <a:chExt cx="0" cy="0"/>
        </a:xfrm>
      </p:grpSpPr>
      <p:sp>
        <p:nvSpPr>
          <p:cNvPr id="5" name="Pravokotnik 4">
            <a:extLst>
              <a:ext uri="{FF2B5EF4-FFF2-40B4-BE49-F238E27FC236}">
                <a16:creationId xmlns:a16="http://schemas.microsoft.com/office/drawing/2014/main" id="{281B1451-FAF9-4F38-F50F-492F877A2BBA}"/>
              </a:ext>
            </a:extLst>
          </p:cNvPr>
          <p:cNvSpPr/>
          <p:nvPr/>
        </p:nvSpPr>
        <p:spPr>
          <a:xfrm>
            <a:off x="0" y="4077072"/>
            <a:ext cx="12192000" cy="2088232"/>
          </a:xfrm>
          <a:prstGeom prst="rect">
            <a:avLst/>
          </a:prstGeom>
          <a:solidFill>
            <a:srgbClr val="4F9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3" name="Slika 2">
            <a:extLst>
              <a:ext uri="{FF2B5EF4-FFF2-40B4-BE49-F238E27FC236}">
                <a16:creationId xmlns:a16="http://schemas.microsoft.com/office/drawing/2014/main" id="{114A98FA-720E-0A88-5487-EA93B40B65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775"/>
            <a:ext cx="5951984" cy="4092974"/>
          </a:xfrm>
          <a:prstGeom prst="rect">
            <a:avLst/>
          </a:prstGeom>
        </p:spPr>
      </p:pic>
      <p:sp>
        <p:nvSpPr>
          <p:cNvPr id="4" name="Naslov 1">
            <a:extLst>
              <a:ext uri="{FF2B5EF4-FFF2-40B4-BE49-F238E27FC236}">
                <a16:creationId xmlns:a16="http://schemas.microsoft.com/office/drawing/2014/main" id="{6267CC0B-EBE6-7091-C788-D2A20D6C3569}"/>
              </a:ext>
            </a:extLst>
          </p:cNvPr>
          <p:cNvSpPr txBox="1">
            <a:spLocks/>
          </p:cNvSpPr>
          <p:nvPr/>
        </p:nvSpPr>
        <p:spPr>
          <a:xfrm>
            <a:off x="841248" y="3429000"/>
            <a:ext cx="9601200" cy="183851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r>
              <a:rPr lang="sl-SI" b="1" dirty="0">
                <a:solidFill>
                  <a:srgbClr val="313D34"/>
                </a:solidFill>
                <a:latin typeface="Segoe UI" panose="020B0502040204020203" pitchFamily="34" charset="0"/>
                <a:ea typeface="Segoe UI" panose="020B0502040204020203" pitchFamily="34" charset="0"/>
                <a:cs typeface="Segoe UI" panose="020B0502040204020203" pitchFamily="34" charset="0"/>
              </a:rPr>
              <a:t>PRIMERI</a:t>
            </a:r>
          </a:p>
        </p:txBody>
      </p:sp>
      <p:pic>
        <p:nvPicPr>
          <p:cNvPr id="12" name="Slika 11">
            <a:extLst>
              <a:ext uri="{FF2B5EF4-FFF2-40B4-BE49-F238E27FC236}">
                <a16:creationId xmlns:a16="http://schemas.microsoft.com/office/drawing/2014/main" id="{A52F16F8-EF03-7AA2-5079-5476E6E9AF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00456" y="0"/>
            <a:ext cx="1991544" cy="710763"/>
          </a:xfrm>
          <a:prstGeom prst="rect">
            <a:avLst/>
          </a:prstGeom>
        </p:spPr>
      </p:pic>
      <p:sp>
        <p:nvSpPr>
          <p:cNvPr id="2" name="Označba mesta besedila 2">
            <a:extLst>
              <a:ext uri="{FF2B5EF4-FFF2-40B4-BE49-F238E27FC236}">
                <a16:creationId xmlns:a16="http://schemas.microsoft.com/office/drawing/2014/main" id="{5C4D4D9C-CE10-A02E-2A54-87DF612E6720}"/>
              </a:ext>
            </a:extLst>
          </p:cNvPr>
          <p:cNvSpPr txBox="1">
            <a:spLocks/>
          </p:cNvSpPr>
          <p:nvPr/>
        </p:nvSpPr>
        <p:spPr>
          <a:xfrm>
            <a:off x="841248" y="5340096"/>
            <a:ext cx="9601200" cy="475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r>
              <a:rPr lang="sl-SI" sz="1800" dirty="0">
                <a:solidFill>
                  <a:srgbClr val="DDDCD4"/>
                </a:solidFill>
                <a:latin typeface="Segoe UI" panose="020B0502040204020203" pitchFamily="34" charset="0"/>
                <a:cs typeface="Segoe UI" panose="020B0502040204020203" pitchFamily="34" charset="0"/>
              </a:rPr>
              <a:t>40 % slovenskih občin že ima izdelano CPS</a:t>
            </a:r>
          </a:p>
          <a:p>
            <a:pPr marL="0" indent="0">
              <a:buNone/>
            </a:pPr>
            <a:endParaRPr lang="sl-SI" dirty="0">
              <a:solidFill>
                <a:srgbClr val="DDDCD4"/>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PoljeZBesedilom 5">
            <a:extLst>
              <a:ext uri="{FF2B5EF4-FFF2-40B4-BE49-F238E27FC236}">
                <a16:creationId xmlns:a16="http://schemas.microsoft.com/office/drawing/2014/main" id="{DEA95CEC-6DFF-2BA7-F97B-E2DDFFB33698}"/>
              </a:ext>
            </a:extLst>
          </p:cNvPr>
          <p:cNvSpPr txBox="1"/>
          <p:nvPr/>
        </p:nvSpPr>
        <p:spPr>
          <a:xfrm>
            <a:off x="841248" y="5703495"/>
            <a:ext cx="11951496" cy="369332"/>
          </a:xfrm>
          <a:prstGeom prst="rect">
            <a:avLst/>
          </a:prstGeom>
          <a:noFill/>
        </p:spPr>
        <p:txBody>
          <a:bodyPr wrap="square">
            <a:spAutoFit/>
          </a:bodyPr>
          <a:lstStyle/>
          <a:p>
            <a:pPr marL="285750" indent="-285750">
              <a:buFont typeface="Arial" panose="020B0604020202020204" pitchFamily="34" charset="0"/>
              <a:buChar char="•"/>
            </a:pPr>
            <a:r>
              <a:rPr lang="sl-SI" dirty="0">
                <a:solidFill>
                  <a:srgbClr val="DDDCD4"/>
                </a:solidFill>
                <a:latin typeface="Segoe UI" panose="020B0502040204020203" pitchFamily="34" charset="0"/>
                <a:cs typeface="Segoe UI" panose="020B0502040204020203" pitchFamily="34" charset="0"/>
              </a:rPr>
              <a:t>večina evropskih mest z visoko kakovostjo bivanja ima sprejeto CPS </a:t>
            </a:r>
          </a:p>
        </p:txBody>
      </p:sp>
      <p:pic>
        <p:nvPicPr>
          <p:cNvPr id="7" name="Slika 6">
            <a:extLst>
              <a:ext uri="{FF2B5EF4-FFF2-40B4-BE49-F238E27FC236}">
                <a16:creationId xmlns:a16="http://schemas.microsoft.com/office/drawing/2014/main" id="{ACD0368B-A527-6EF4-BAE8-C729674EA9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0123" y="3201372"/>
            <a:ext cx="1045450" cy="1206528"/>
          </a:xfrm>
          <a:prstGeom prst="rect">
            <a:avLst/>
          </a:prstGeom>
        </p:spPr>
      </p:pic>
      <p:pic>
        <p:nvPicPr>
          <p:cNvPr id="8" name="Slika 7">
            <a:extLst>
              <a:ext uri="{FF2B5EF4-FFF2-40B4-BE49-F238E27FC236}">
                <a16:creationId xmlns:a16="http://schemas.microsoft.com/office/drawing/2014/main" id="{07FF4C53-12A4-4B98-4F6E-A7DD44EFAC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19288" y="3181382"/>
            <a:ext cx="919445" cy="1287598"/>
          </a:xfrm>
          <a:prstGeom prst="rect">
            <a:avLst/>
          </a:prstGeom>
        </p:spPr>
      </p:pic>
      <p:pic>
        <p:nvPicPr>
          <p:cNvPr id="11" name="Slika 10">
            <a:extLst>
              <a:ext uri="{FF2B5EF4-FFF2-40B4-BE49-F238E27FC236}">
                <a16:creationId xmlns:a16="http://schemas.microsoft.com/office/drawing/2014/main" id="{2F6A1A37-F6FC-9AD5-BCCF-0E1DA0A9350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75834" y="3233129"/>
            <a:ext cx="1066613" cy="1193997"/>
          </a:xfrm>
          <a:prstGeom prst="rect">
            <a:avLst/>
          </a:prstGeom>
        </p:spPr>
      </p:pic>
    </p:spTree>
    <p:extLst>
      <p:ext uri="{BB962C8B-B14F-4D97-AF65-F5344CB8AC3E}">
        <p14:creationId xmlns:p14="http://schemas.microsoft.com/office/powerpoint/2010/main" val="320793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409B528-FB66-0541-6848-9CA7921C2B7D}"/>
            </a:ext>
          </a:extLst>
        </p:cNvPr>
        <p:cNvGrpSpPr/>
        <p:nvPr/>
      </p:nvGrpSpPr>
      <p:grpSpPr>
        <a:xfrm>
          <a:off x="0" y="0"/>
          <a:ext cx="0" cy="0"/>
          <a:chOff x="0" y="0"/>
          <a:chExt cx="0" cy="0"/>
        </a:xfrm>
      </p:grpSpPr>
      <p:sp>
        <p:nvSpPr>
          <p:cNvPr id="9" name="Pravokotnik 8">
            <a:extLst>
              <a:ext uri="{FF2B5EF4-FFF2-40B4-BE49-F238E27FC236}">
                <a16:creationId xmlns:a16="http://schemas.microsoft.com/office/drawing/2014/main" id="{242BF703-B6B0-ECB9-8B23-A4086FE61F6D}"/>
              </a:ext>
            </a:extLst>
          </p:cNvPr>
          <p:cNvSpPr/>
          <p:nvPr/>
        </p:nvSpPr>
        <p:spPr>
          <a:xfrm>
            <a:off x="0" y="4077072"/>
            <a:ext cx="12192000" cy="2088232"/>
          </a:xfrm>
          <a:prstGeom prst="rect">
            <a:avLst/>
          </a:prstGeom>
          <a:solidFill>
            <a:srgbClr val="4F9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4" name="Naslov 1">
            <a:extLst>
              <a:ext uri="{FF2B5EF4-FFF2-40B4-BE49-F238E27FC236}">
                <a16:creationId xmlns:a16="http://schemas.microsoft.com/office/drawing/2014/main" id="{A4311602-DD50-11B2-290A-8CABE3D8BBEB}"/>
              </a:ext>
            </a:extLst>
          </p:cNvPr>
          <p:cNvSpPr txBox="1">
            <a:spLocks/>
          </p:cNvSpPr>
          <p:nvPr/>
        </p:nvSpPr>
        <p:spPr>
          <a:xfrm>
            <a:off x="841248" y="3429000"/>
            <a:ext cx="10871376" cy="183851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r>
              <a:rPr lang="sl-SI" b="1" dirty="0">
                <a:solidFill>
                  <a:srgbClr val="313D34"/>
                </a:solidFill>
                <a:latin typeface="Segoe UI" panose="020B0502040204020203" pitchFamily="34" charset="0"/>
                <a:ea typeface="Segoe UI" panose="020B0502040204020203" pitchFamily="34" charset="0"/>
                <a:cs typeface="Segoe UI" panose="020B0502040204020203" pitchFamily="34" charset="0"/>
              </a:rPr>
              <a:t>PRILOŽNOSTI ZA OBČINO ŠKOCJAN</a:t>
            </a:r>
          </a:p>
        </p:txBody>
      </p:sp>
      <p:pic>
        <p:nvPicPr>
          <p:cNvPr id="12" name="Slika 11">
            <a:extLst>
              <a:ext uri="{FF2B5EF4-FFF2-40B4-BE49-F238E27FC236}">
                <a16:creationId xmlns:a16="http://schemas.microsoft.com/office/drawing/2014/main" id="{B2E0B660-1AE7-D1F9-3B67-00CECC9FC0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0456" y="0"/>
            <a:ext cx="1991544" cy="710763"/>
          </a:xfrm>
          <a:prstGeom prst="rect">
            <a:avLst/>
          </a:prstGeom>
        </p:spPr>
      </p:pic>
      <p:sp>
        <p:nvSpPr>
          <p:cNvPr id="2" name="Označba mesta besedila 2">
            <a:extLst>
              <a:ext uri="{FF2B5EF4-FFF2-40B4-BE49-F238E27FC236}">
                <a16:creationId xmlns:a16="http://schemas.microsoft.com/office/drawing/2014/main" id="{94B6406B-CCC6-8FAC-1D0D-4769BEA3D4E7}"/>
              </a:ext>
            </a:extLst>
          </p:cNvPr>
          <p:cNvSpPr txBox="1">
            <a:spLocks/>
          </p:cNvSpPr>
          <p:nvPr/>
        </p:nvSpPr>
        <p:spPr>
          <a:xfrm>
            <a:off x="841248" y="5340096"/>
            <a:ext cx="9601200" cy="475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a:lstStyle>
          <a:p>
            <a:pPr marL="0" indent="0">
              <a:buNone/>
            </a:pPr>
            <a:r>
              <a:rPr lang="sl-SI" sz="1800" dirty="0">
                <a:solidFill>
                  <a:srgbClr val="DDDCD4"/>
                </a:solidFill>
                <a:latin typeface="Segoe UI" panose="020B0502040204020203" pitchFamily="34" charset="0"/>
                <a:cs typeface="Segoe UI" panose="020B0502040204020203" pitchFamily="34" charset="0"/>
              </a:rPr>
              <a:t>Višja kakovost življenja in boljše razmere za razvoj</a:t>
            </a:r>
            <a:endParaRPr lang="sl-SI" dirty="0">
              <a:solidFill>
                <a:srgbClr val="DDDCD4"/>
              </a:solidFill>
              <a:latin typeface="Segoe UI" panose="020B0502040204020203" pitchFamily="34" charset="0"/>
              <a:ea typeface="Segoe UI" panose="020B0502040204020203" pitchFamily="34" charset="0"/>
              <a:cs typeface="Segoe UI" panose="020B0502040204020203" pitchFamily="34" charset="0"/>
            </a:endParaRPr>
          </a:p>
        </p:txBody>
      </p:sp>
      <p:pic>
        <p:nvPicPr>
          <p:cNvPr id="3" name="Slika 2">
            <a:extLst>
              <a:ext uri="{FF2B5EF4-FFF2-40B4-BE49-F238E27FC236}">
                <a16:creationId xmlns:a16="http://schemas.microsoft.com/office/drawing/2014/main" id="{120FAF59-BA45-524C-5A7D-849DDAAA5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3286" y="3346674"/>
            <a:ext cx="1171093" cy="1140815"/>
          </a:xfrm>
          <a:prstGeom prst="rect">
            <a:avLst/>
          </a:prstGeom>
        </p:spPr>
      </p:pic>
      <p:pic>
        <p:nvPicPr>
          <p:cNvPr id="5" name="Slika 4">
            <a:extLst>
              <a:ext uri="{FF2B5EF4-FFF2-40B4-BE49-F238E27FC236}">
                <a16:creationId xmlns:a16="http://schemas.microsoft.com/office/drawing/2014/main" id="{7B5A8B82-8BAC-B396-AB6D-CA3376A1C5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70522" y="3140968"/>
            <a:ext cx="2439665" cy="1402502"/>
          </a:xfrm>
          <a:prstGeom prst="rect">
            <a:avLst/>
          </a:prstGeom>
        </p:spPr>
      </p:pic>
    </p:spTree>
    <p:extLst>
      <p:ext uri="{BB962C8B-B14F-4D97-AF65-F5344CB8AC3E}">
        <p14:creationId xmlns:p14="http://schemas.microsoft.com/office/powerpoint/2010/main" val="3020317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KICA MESTA 16X9">
  <a:themeElements>
    <a:clrScheme name="CitySketch">
      <a:dk1>
        <a:srgbClr val="3D372E"/>
      </a:dk1>
      <a:lt1>
        <a:sysClr val="window" lastClr="FFFFFF"/>
      </a:lt1>
      <a:dk2>
        <a:srgbClr val="000000"/>
      </a:dk2>
      <a:lt2>
        <a:srgbClr val="E0ECE1"/>
      </a:lt2>
      <a:accent1>
        <a:srgbClr val="B2D0B4"/>
      </a:accent1>
      <a:accent2>
        <a:srgbClr val="88A5BA"/>
      </a:accent2>
      <a:accent3>
        <a:srgbClr val="909F5F"/>
      </a:accent3>
      <a:accent4>
        <a:srgbClr val="C9A057"/>
      </a:accent4>
      <a:accent5>
        <a:srgbClr val="DA7D60"/>
      </a:accent5>
      <a:accent6>
        <a:srgbClr val="978975"/>
      </a:accent6>
      <a:hlink>
        <a:srgbClr val="C9A057"/>
      </a:hlink>
      <a:folHlink>
        <a:srgbClr val="978975"/>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0525671_TF03031010" id="{F787AE40-7BD1-4886-8B67-A32EE341723E}" vid="{372C1F7E-CD95-44B3-A396-A38074456809}"/>
    </a:ext>
  </a:extLst>
</a:theme>
</file>

<file path=ppt/theme/theme2.xml><?xml version="1.0" encoding="utf-8"?>
<a:theme xmlns:a="http://schemas.openxmlformats.org/drawingml/2006/main" name="Officeova tema">
  <a:themeElements>
    <a:clrScheme name="CitySketch">
      <a:dk1>
        <a:srgbClr val="3D372E"/>
      </a:dk1>
      <a:lt1>
        <a:sysClr val="window" lastClr="FFFFFF"/>
      </a:lt1>
      <a:dk2>
        <a:srgbClr val="000000"/>
      </a:dk2>
      <a:lt2>
        <a:srgbClr val="E0ECE1"/>
      </a:lt2>
      <a:accent1>
        <a:srgbClr val="B2D0B4"/>
      </a:accent1>
      <a:accent2>
        <a:srgbClr val="88A5BA"/>
      </a:accent2>
      <a:accent3>
        <a:srgbClr val="909F5F"/>
      </a:accent3>
      <a:accent4>
        <a:srgbClr val="C9A057"/>
      </a:accent4>
      <a:accent5>
        <a:srgbClr val="DA7D60"/>
      </a:accent5>
      <a:accent6>
        <a:srgbClr val="978975"/>
      </a:accent6>
      <a:hlink>
        <a:srgbClr val="C9A057"/>
      </a:hlink>
      <a:folHlink>
        <a:srgbClr val="978975"/>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ova tema">
  <a:themeElements>
    <a:clrScheme name="CitySketch">
      <a:dk1>
        <a:srgbClr val="3D372E"/>
      </a:dk1>
      <a:lt1>
        <a:sysClr val="window" lastClr="FFFFFF"/>
      </a:lt1>
      <a:dk2>
        <a:srgbClr val="000000"/>
      </a:dk2>
      <a:lt2>
        <a:srgbClr val="E0ECE1"/>
      </a:lt2>
      <a:accent1>
        <a:srgbClr val="B2D0B4"/>
      </a:accent1>
      <a:accent2>
        <a:srgbClr val="88A5BA"/>
      </a:accent2>
      <a:accent3>
        <a:srgbClr val="909F5F"/>
      </a:accent3>
      <a:accent4>
        <a:srgbClr val="C9A057"/>
      </a:accent4>
      <a:accent5>
        <a:srgbClr val="DA7D60"/>
      </a:accent5>
      <a:accent6>
        <a:srgbClr val="978975"/>
      </a:accent6>
      <a:hlink>
        <a:srgbClr val="C9A057"/>
      </a:hlink>
      <a:folHlink>
        <a:srgbClr val="978975"/>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1316</TotalTime>
  <Words>1540</Words>
  <Application>Microsoft Office PowerPoint</Application>
  <PresentationFormat>Širokozaslonsko</PresentationFormat>
  <Paragraphs>145</Paragraphs>
  <Slides>20</Slides>
  <Notes>20</Notes>
  <HiddenSlides>0</HiddenSlides>
  <MMClips>0</MMClips>
  <ScaleCrop>false</ScaleCrop>
  <HeadingPairs>
    <vt:vector size="6" baseType="variant">
      <vt:variant>
        <vt:lpstr>Uporabljene pisave</vt:lpstr>
      </vt:variant>
      <vt:variant>
        <vt:i4>8</vt:i4>
      </vt:variant>
      <vt:variant>
        <vt:lpstr>Tema</vt:lpstr>
      </vt:variant>
      <vt:variant>
        <vt:i4>1</vt:i4>
      </vt:variant>
      <vt:variant>
        <vt:lpstr>Naslovi diapozitivov</vt:lpstr>
      </vt:variant>
      <vt:variant>
        <vt:i4>20</vt:i4>
      </vt:variant>
    </vt:vector>
  </HeadingPairs>
  <TitlesOfParts>
    <vt:vector size="29" baseType="lpstr">
      <vt:lpstr>Aptos Narrow</vt:lpstr>
      <vt:lpstr>Arial</vt:lpstr>
      <vt:lpstr>Calibri</vt:lpstr>
      <vt:lpstr>Century Schoolbook</vt:lpstr>
      <vt:lpstr>Open Sans</vt:lpstr>
      <vt:lpstr>Segoe UI</vt:lpstr>
      <vt:lpstr>Sylfaen</vt:lpstr>
      <vt:lpstr>Times New Roman</vt:lpstr>
      <vt:lpstr>SKICA MESTA 16X9</vt:lpstr>
      <vt:lpstr>OBČINSKA CELOSTNA PROMETNA STRATEGIJA (OCPS) OBČINE ŠKOCJAN– javna razprava: vizija in cilji</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Postavitev naslova</dc:title>
  <dc:creator>Lucija Gritli</dc:creator>
  <cp:lastModifiedBy>Špela Kos</cp:lastModifiedBy>
  <cp:revision>139</cp:revision>
  <dcterms:created xsi:type="dcterms:W3CDTF">2022-05-25T06:32:27Z</dcterms:created>
  <dcterms:modified xsi:type="dcterms:W3CDTF">2024-12-16T10:40:43Z</dcterms:modified>
</cp:coreProperties>
</file>